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1233" r:id="rId3"/>
    <p:sldId id="1165" r:id="rId4"/>
    <p:sldId id="1228" r:id="rId5"/>
    <p:sldId id="1240" r:id="rId6"/>
    <p:sldId id="1242" r:id="rId7"/>
    <p:sldId id="1243" r:id="rId8"/>
    <p:sldId id="1244" r:id="rId9"/>
    <p:sldId id="1246" r:id="rId10"/>
    <p:sldId id="1247" r:id="rId11"/>
    <p:sldId id="1248" r:id="rId12"/>
    <p:sldId id="1249" r:id="rId14"/>
    <p:sldId id="1286" r:id="rId15"/>
    <p:sldId id="1287" r:id="rId16"/>
    <p:sldId id="1288" r:id="rId17"/>
    <p:sldId id="1289" r:id="rId18"/>
    <p:sldId id="1290" r:id="rId19"/>
    <p:sldId id="1292" r:id="rId20"/>
    <p:sldId id="1296" r:id="rId21"/>
    <p:sldId id="1245" r:id="rId22"/>
    <p:sldId id="12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FF00"/>
    <a:srgbClr val="006600"/>
    <a:srgbClr val="FF6600"/>
    <a:srgbClr val="0000FF"/>
    <a:srgbClr val="FFFFFF"/>
    <a:srgbClr val="3333FF"/>
    <a:srgbClr val="FF33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1" autoAdjust="0"/>
    <p:restoredTop sz="92626" autoAdjust="0"/>
  </p:normalViewPr>
  <p:slideViewPr>
    <p:cSldViewPr showGuides="1">
      <p:cViewPr>
        <p:scale>
          <a:sx n="75" d="100"/>
          <a:sy n="75" d="100"/>
        </p:scale>
        <p:origin x="-522" y="-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AED22-7A29-4A9E-B8EC-A32B4889A17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15DA6-C5A1-4164-8FBC-E4B0D1B4BE1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581DF2-B961-4A43-8B93-FE9979AA9AC1}" type="slidenum">
              <a:rPr lang="en-US" altLang="en-US" smtClean="0"/>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81DF2-B961-4A43-8B93-FE9979AA9AC1}" type="slidenum">
              <a:rPr lang="en-US" altLang="en-US" smtClean="0"/>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hdphoto" Target="../media/image36.wdp"/><Relationship Id="rId7" Type="http://schemas.openxmlformats.org/officeDocument/2006/relationships/image" Target="../media/image35.png"/><Relationship Id="rId6" Type="http://schemas.microsoft.com/office/2007/relationships/hdphoto" Target="../media/image34.wdp"/><Relationship Id="rId5" Type="http://schemas.openxmlformats.org/officeDocument/2006/relationships/image" Target="../media/image33.png"/><Relationship Id="rId4" Type="http://schemas.microsoft.com/office/2007/relationships/hdphoto" Target="../media/image32.wdp"/><Relationship Id="rId3" Type="http://schemas.openxmlformats.org/officeDocument/2006/relationships/image" Target="../media/image31.png"/><Relationship Id="rId2" Type="http://schemas.microsoft.com/office/2007/relationships/hdphoto" Target="../media/image16.wdp"/><Relationship Id="rId10" Type="http://schemas.openxmlformats.org/officeDocument/2006/relationships/notesSlide" Target="../notesSlides/notesSlide1.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39.wdp"/><Relationship Id="rId5" Type="http://schemas.openxmlformats.org/officeDocument/2006/relationships/image" Target="../media/image38.png"/><Relationship Id="rId4" Type="http://schemas.openxmlformats.org/officeDocument/2006/relationships/image" Target="../media/image37.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43.wdp"/><Relationship Id="rId3" Type="http://schemas.openxmlformats.org/officeDocument/2006/relationships/image" Target="../media/image42.png"/><Relationship Id="rId2" Type="http://schemas.microsoft.com/office/2007/relationships/hdphoto" Target="../media/image41.wdp"/><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47.wdp"/><Relationship Id="rId5" Type="http://schemas.openxmlformats.org/officeDocument/2006/relationships/image" Target="../media/image46.png"/><Relationship Id="rId4" Type="http://schemas.microsoft.com/office/2007/relationships/hdphoto" Target="../media/image45.wdp"/><Relationship Id="rId3" Type="http://schemas.openxmlformats.org/officeDocument/2006/relationships/image" Target="../media/image44.png"/><Relationship Id="rId2" Type="http://schemas.microsoft.com/office/2007/relationships/hdphoto" Target="../media/image41.wdp"/><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microsoft.com/office/2007/relationships/hdphoto" Target="../media/image49.wdp"/><Relationship Id="rId1" Type="http://schemas.openxmlformats.org/officeDocument/2006/relationships/image" Target="../media/image4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52.png"/><Relationship Id="rId2" Type="http://schemas.microsoft.com/office/2007/relationships/hdphoto" Target="../media/image16.wdp"/><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56.wdp"/><Relationship Id="rId5" Type="http://schemas.openxmlformats.org/officeDocument/2006/relationships/image" Target="../media/image55.png"/><Relationship Id="rId4" Type="http://schemas.microsoft.com/office/2007/relationships/hdphoto" Target="../media/image54.wdp"/><Relationship Id="rId3" Type="http://schemas.openxmlformats.org/officeDocument/2006/relationships/image" Target="../media/image53.png"/><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jpeg"/><Relationship Id="rId6" Type="http://schemas.microsoft.com/office/2007/relationships/hdphoto" Target="../media/image7.wdp"/><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microsoft.com/office/2007/relationships/hdphoto" Target="../media/image49.wdp"/><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14.wdp"/><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hdphoto" Target="../media/image20.wdp"/><Relationship Id="rId6" Type="http://schemas.openxmlformats.org/officeDocument/2006/relationships/image" Target="../media/image19.png"/><Relationship Id="rId5" Type="http://schemas.openxmlformats.org/officeDocument/2006/relationships/image" Target="../media/image12.jpeg"/><Relationship Id="rId4" Type="http://schemas.openxmlformats.org/officeDocument/2006/relationships/image" Target="../media/image18.jpeg"/><Relationship Id="rId3" Type="http://schemas.openxmlformats.org/officeDocument/2006/relationships/image" Target="../media/image17.png"/><Relationship Id="rId2" Type="http://schemas.microsoft.com/office/2007/relationships/hdphoto" Target="../media/image16.wdp"/><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24.wdp"/><Relationship Id="rId3" Type="http://schemas.openxmlformats.org/officeDocument/2006/relationships/image" Target="../media/image23.png"/><Relationship Id="rId2" Type="http://schemas.microsoft.com/office/2007/relationships/hdphoto" Target="../media/image16.wdp"/><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jpeg"/><Relationship Id="rId2" Type="http://schemas.microsoft.com/office/2007/relationships/hdphoto" Target="../media/image16.wdp"/><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 device, meter&#10;&#10;Description automatically generated"/>
          <p:cNvPicPr>
            <a:picLocks noGrp="1" noChangeAspect="1"/>
          </p:cNvPicPr>
          <p:nvPr>
            <p:ph idx="1"/>
          </p:nvPr>
        </p:nvPicPr>
        <p:blipFill rotWithShape="1">
          <a:blip r:embed="rId1">
            <a:extLst>
              <a:ext uri="{28A0092B-C50C-407E-A947-70E740481C1C}">
                <a14:useLocalDpi xmlns:a14="http://schemas.microsoft.com/office/drawing/2010/main" val="0"/>
              </a:ext>
            </a:extLst>
          </a:blip>
          <a:srcRect t="4359" r="-106" b="20252"/>
          <a:stretch>
            <a:fillRect/>
          </a:stretch>
        </p:blipFill>
        <p:spPr>
          <a:xfrm>
            <a:off x="-12700" y="-12700"/>
            <a:ext cx="12204700" cy="6870700"/>
          </a:xfrm>
          <a:prstGeom prst="rect">
            <a:avLst/>
          </a:prstGeom>
          <a:ln>
            <a:noFill/>
          </a:ln>
          <a:effectLst>
            <a:softEdge rad="112500"/>
          </a:effectLst>
        </p:spPr>
      </p:pic>
      <p:sp>
        <p:nvSpPr>
          <p:cNvPr id="6" name="Rectangle 8"/>
          <p:cNvSpPr>
            <a:spLocks noChangeArrowheads="1"/>
          </p:cNvSpPr>
          <p:nvPr/>
        </p:nvSpPr>
        <p:spPr bwMode="auto">
          <a:xfrm>
            <a:off x="0" y="2844507"/>
            <a:ext cx="12192000" cy="1113891"/>
          </a:xfrm>
          <a:prstGeom prst="rect">
            <a:avLst/>
          </a:prstGeom>
          <a:solidFill>
            <a:schemeClr val="bg1">
              <a:alpha val="59000"/>
            </a:schemeClr>
          </a:solidFill>
          <a:ln>
            <a:noFill/>
          </a:ln>
        </p:spPr>
        <p:txBody>
          <a:bodyPr wrap="none" lIns="90000" tIns="46800" rIns="90000" bIns="468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 name="TextBox 10"/>
          <p:cNvSpPr>
            <a:spLocks noChangeArrowheads="1"/>
          </p:cNvSpPr>
          <p:nvPr>
            <p:custDataLst>
              <p:tags r:id="rId2"/>
            </p:custDataLst>
          </p:nvPr>
        </p:nvSpPr>
        <p:spPr bwMode="auto">
          <a:xfrm>
            <a:off x="-381000" y="3133948"/>
            <a:ext cx="13299712" cy="715089"/>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3600" b="1">
                <a:solidFill>
                  <a:srgbClr val="7030A0"/>
                </a:solidFill>
                <a:ea typeface="MS PGothic" panose="020B0600070205080204" pitchFamily="50" charset="-128"/>
              </a:rPr>
              <a:t>Các quy tắc an toàn trong phòng thực hành vật lí</a:t>
            </a:r>
            <a:endParaRPr lang="en-US" altLang="en-US" sz="3600" b="1">
              <a:solidFill>
                <a:srgbClr val="7030A0"/>
              </a:solidFill>
            </a:endParaRPr>
          </a:p>
        </p:txBody>
      </p:sp>
      <p:sp>
        <p:nvSpPr>
          <p:cNvPr id="8" name="TextBox 11"/>
          <p:cNvSpPr>
            <a:spLocks noChangeArrowheads="1"/>
          </p:cNvSpPr>
          <p:nvPr>
            <p:custDataLst>
              <p:tags r:id="rId3"/>
            </p:custDataLst>
          </p:nvPr>
        </p:nvSpPr>
        <p:spPr bwMode="auto">
          <a:xfrm>
            <a:off x="-152400" y="2754466"/>
            <a:ext cx="1869712" cy="64698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b="1" i="1">
                <a:latin typeface="Times New Roman" panose="02020603050405020304" pitchFamily="18" charset="0"/>
                <a:cs typeface="Times New Roman" panose="02020603050405020304" pitchFamily="18" charset="0"/>
              </a:rPr>
              <a:t>Bài 2:</a:t>
            </a:r>
            <a:endParaRPr lang="en-US" altLang="en-US" sz="3200" b="1" i="1">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3"/>
            <a:ext cx="11275469" cy="1809557"/>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905837" y="919101"/>
            <a:ext cx="10747237" cy="1631216"/>
          </a:xfrm>
          <a:prstGeom prst="rect">
            <a:avLst/>
          </a:prstGeom>
          <a:noFill/>
          <a:ln>
            <a:noFill/>
          </a:ln>
          <a:effectLst/>
        </p:spPr>
        <p:txBody>
          <a:bodyPr wrap="square">
            <a:spAutoFit/>
          </a:bodyPr>
          <a:lstStyle/>
          <a:p>
            <a:pPr marL="0" marR="0" algn="ctr">
              <a:spcBef>
                <a:spcPts val="0"/>
              </a:spcBef>
            </a:pPr>
            <a:r>
              <a:rPr lang="en-US" sz="2500" dirty="0" err="1">
                <a:solidFill>
                  <a:srgbClr val="000000"/>
                </a:solidFill>
                <a:effectLst/>
                <a:latin typeface="Arial" panose="020B0604020202020204" pitchFamily="34" charset="0"/>
                <a:ea typeface="Times New Roman" panose="02020603050405020304" pitchFamily="18" charset="0"/>
              </a:rPr>
              <a:t>Em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hãy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quan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sát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một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số</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hình</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ảnh</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và</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thao</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tác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dụng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các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thiết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nghiệm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và</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dự</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đoán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xem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những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nguy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cơ</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nào</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thể</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gây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nguy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hiểm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trong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phòng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thực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hành</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vật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lí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Kể</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thêm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những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thao</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tác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dụng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thiết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nghiệm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khác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thể</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gây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nguy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hiểm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trong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phòng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thực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hành</a:t>
            </a:r>
            <a:r>
              <a:rPr lang="en-US" sz="2500" dirty="0">
                <a:solidFill>
                  <a:srgbClr val="000000"/>
                </a:solidFill>
                <a:effectLst/>
                <a:latin typeface="Arial" panose="020B0604020202020204" pitchFamily="34" charset="0"/>
                <a:ea typeface="Times New Roman" panose="02020603050405020304" pitchFamily="18" charset="0"/>
              </a:rPr>
              <a:t>.</a:t>
            </a:r>
            <a:endParaRPr lang="en-US" sz="2500" dirty="0">
              <a:effectLst/>
              <a:latin typeface="Times New Roman" panose="02020603050405020304" pitchFamily="18" charset="0"/>
              <a:ea typeface="Times New Roman" panose="02020603050405020304" pitchFamily="18" charset="0"/>
            </a:endParaRPr>
          </a:p>
        </p:txBody>
      </p:sp>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01379" y="541049"/>
            <a:ext cx="480281" cy="442625"/>
          </a:xfrm>
          <a:prstGeom prst="rect">
            <a:avLst/>
          </a:prstGeom>
        </p:spPr>
      </p:pic>
      <p:pic>
        <p:nvPicPr>
          <p:cNvPr id="3" name="Picture 2" descr="Text&#10;&#10;Description automatically generated with medium confidence"/>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11633" t="16296" r="50628" b="43478"/>
          <a:stretch>
            <a:fillRect/>
          </a:stretch>
        </p:blipFill>
        <p:spPr>
          <a:xfrm>
            <a:off x="396765" y="2756510"/>
            <a:ext cx="2588151" cy="2069028"/>
          </a:xfrm>
          <a:prstGeom prst="rect">
            <a:avLst/>
          </a:prstGeom>
        </p:spPr>
      </p:pic>
      <p:pic>
        <p:nvPicPr>
          <p:cNvPr id="15" name="Picture 14" descr="Text&#10;&#10;Description automatically generated with medium confidence"/>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36077" t="57777" r="30590" b="6667"/>
          <a:stretch>
            <a:fillRect/>
          </a:stretch>
        </p:blipFill>
        <p:spPr>
          <a:xfrm>
            <a:off x="7250367" y="2895600"/>
            <a:ext cx="2286000" cy="1828800"/>
          </a:xfrm>
          <a:prstGeom prst="rect">
            <a:avLst/>
          </a:prstGeom>
        </p:spPr>
      </p:pic>
      <p:pic>
        <p:nvPicPr>
          <p:cNvPr id="16" name="Picture 15" descr="Text&#10;&#10;Description automatically generated with medium confidence"/>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59411" t="18991" r="6613" b="43478"/>
          <a:stretch>
            <a:fillRect/>
          </a:stretch>
        </p:blipFill>
        <p:spPr>
          <a:xfrm>
            <a:off x="2886805" y="2895167"/>
            <a:ext cx="2330078" cy="1930371"/>
          </a:xfrm>
          <a:prstGeom prst="rect">
            <a:avLst/>
          </a:prstGeom>
        </p:spPr>
      </p:pic>
      <p:pic>
        <p:nvPicPr>
          <p:cNvPr id="5" name="Picture 4" descr="Tex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l="49106" t="51481" r="15556" b="14445"/>
          <a:stretch>
            <a:fillRect/>
          </a:stretch>
        </p:blipFill>
        <p:spPr>
          <a:xfrm>
            <a:off x="9504836" y="2824834"/>
            <a:ext cx="2687164" cy="1943248"/>
          </a:xfrm>
          <a:prstGeom prst="rect">
            <a:avLst/>
          </a:prstGeom>
        </p:spPr>
      </p:pic>
      <p:pic>
        <p:nvPicPr>
          <p:cNvPr id="21" name="Picture 20" descr="Tex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l="53991" t="17407" r="15556" b="49138"/>
          <a:stretch>
            <a:fillRect/>
          </a:stretch>
        </p:blipFill>
        <p:spPr>
          <a:xfrm>
            <a:off x="5189397" y="2907751"/>
            <a:ext cx="2088456" cy="1860331"/>
          </a:xfrm>
          <a:prstGeom prst="rect">
            <a:avLst/>
          </a:prstGeom>
        </p:spPr>
      </p:pic>
      <p:sp>
        <p:nvSpPr>
          <p:cNvPr id="22" name="TextBox 21"/>
          <p:cNvSpPr txBox="1"/>
          <p:nvPr/>
        </p:nvSpPr>
        <p:spPr>
          <a:xfrm>
            <a:off x="743506" y="5181600"/>
            <a:ext cx="10704988" cy="477054"/>
          </a:xfrm>
          <a:prstGeom prst="rect">
            <a:avLst/>
          </a:prstGeom>
          <a:noFill/>
        </p:spPr>
        <p:txBody>
          <a:bodyPr wrap="square">
            <a:spAutoFit/>
          </a:bodyPr>
          <a:lstStyle/>
          <a:p>
            <a:pPr marL="0" marR="0" algn="ctr">
              <a:spcBef>
                <a:spcPts val="0"/>
              </a:spcBef>
            </a:pPr>
            <a:r>
              <a:rPr lang="en-US" sz="2500" i="1">
                <a:solidFill>
                  <a:srgbClr val="000000"/>
                </a:solidFill>
                <a:effectLst/>
                <a:latin typeface="Arial" panose="020B0604020202020204" pitchFamily="34" charset="0"/>
                <a:ea typeface="Times New Roman" panose="02020603050405020304" pitchFamily="18" charset="0"/>
              </a:rPr>
              <a:t>Một số thao tác có thể gây mất an toàn khi sử dụng thiết bị thí nghiệm</a:t>
            </a:r>
            <a:endParaRPr lang="en-US" sz="25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1841819" cy="551822"/>
            <a:chOff x="-3007" y="2231322"/>
            <a:chExt cx="11768445" cy="770302"/>
          </a:xfrm>
        </p:grpSpPr>
        <p:grpSp>
          <p:nvGrpSpPr>
            <p:cNvPr id="5" name="Group 70"/>
            <p:cNvGrpSpPr/>
            <p:nvPr/>
          </p:nvGrpSpPr>
          <p:grpSpPr bwMode="auto">
            <a:xfrm>
              <a:off x="286110" y="2280389"/>
              <a:ext cx="11479328" cy="708275"/>
              <a:chOff x="564748" y="3403331"/>
              <a:chExt cx="591131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591131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3" y="2231322"/>
              <a:ext cx="1041606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Nguy cơ mất an toàn trong sử dụng thiết bị thí nghiệm vật lí</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304800" y="634568"/>
            <a:ext cx="579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2. Nguy cơ hỏng thiết bị đo điện</a:t>
            </a:r>
            <a:endParaRPr lang="en-US" altLang="en-US" sz="2400" i="1">
              <a:solidFill>
                <a:srgbClr val="0070C0"/>
              </a:solidFill>
              <a:cs typeface="Arial" panose="020B0604020202020204" pitchFamily="34" charset="0"/>
            </a:endParaRPr>
          </a:p>
        </p:txBody>
      </p:sp>
      <p:grpSp>
        <p:nvGrpSpPr>
          <p:cNvPr id="3" name="Group 2"/>
          <p:cNvGrpSpPr/>
          <p:nvPr/>
        </p:nvGrpSpPr>
        <p:grpSpPr>
          <a:xfrm>
            <a:off x="321265" y="1232602"/>
            <a:ext cx="5256484" cy="4753176"/>
            <a:chOff x="834244" y="1828413"/>
            <a:chExt cx="10834579" cy="2843390"/>
          </a:xfrm>
        </p:grpSpPr>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36" name="TextBox 35"/>
          <p:cNvSpPr txBox="1"/>
          <p:nvPr/>
        </p:nvSpPr>
        <p:spPr>
          <a:xfrm>
            <a:off x="642098" y="1366739"/>
            <a:ext cx="4507149" cy="2400657"/>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r>
              <a:rPr lang="en-US" sz="2500">
                <a:solidFill>
                  <a:srgbClr val="000000"/>
                </a:solidFill>
                <a:effectLst/>
                <a:latin typeface="Arial" panose="020B0604020202020204" pitchFamily="34" charset="0"/>
                <a:ea typeface="游明朝" panose="02020400000000000000" pitchFamily="18" charset="-128"/>
              </a:rPr>
              <a:t>Khi sử dụng các thiết bị đo điện cần chọn đúng thang đo, không nhầm lẫn khi thao tác để đảm bảo an toàn cho thiết bị đo</a:t>
            </a:r>
            <a:endParaRPr lang="en-US" sz="2500">
              <a:solidFill>
                <a:srgbClr val="000000"/>
              </a:solidFill>
              <a:effectLst/>
              <a:latin typeface="Arial" panose="020B0604020202020204" pitchFamily="34" charset="0"/>
              <a:ea typeface="游明朝" panose="02020400000000000000" pitchFamily="18" charset="-128"/>
            </a:endParaRPr>
          </a:p>
          <a:p>
            <a:pPr marL="0" marR="0" algn="just">
              <a:spcBef>
                <a:spcPts val="0"/>
              </a:spcBef>
            </a:pPr>
            <a:endParaRPr lang="en-US" sz="2500">
              <a:effectLst/>
              <a:latin typeface="Times New Roman" panose="02020603050405020304" pitchFamily="18" charset="0"/>
              <a:ea typeface="Times New Roman" panose="02020603050405020304" pitchFamily="18" charset="0"/>
            </a:endParaRPr>
          </a:p>
        </p:txBody>
      </p:sp>
      <p:pic>
        <p:nvPicPr>
          <p:cNvPr id="22" name="Picture 21" descr="A picture containing device, gauge&#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4997" y="1366739"/>
            <a:ext cx="3483615" cy="3796574"/>
          </a:xfrm>
          <a:prstGeom prst="rect">
            <a:avLst/>
          </a:prstGeom>
        </p:spPr>
      </p:pic>
      <p:sp>
        <p:nvSpPr>
          <p:cNvPr id="14" name="TextBox 13"/>
          <p:cNvSpPr txBox="1"/>
          <p:nvPr/>
        </p:nvSpPr>
        <p:spPr>
          <a:xfrm>
            <a:off x="525042" y="3334537"/>
            <a:ext cx="4741262" cy="2785378"/>
          </a:xfrm>
          <a:prstGeom prst="rect">
            <a:avLst/>
          </a:prstGeom>
          <a:noFill/>
        </p:spPr>
        <p:txBody>
          <a:bodyPr wrap="square">
            <a:spAutoFit/>
          </a:bodyPr>
          <a:lstStyle/>
          <a:p>
            <a:pPr marL="342900" indent="-342900" algn="just">
              <a:buFont typeface="Arial" panose="020B0604020202020204" pitchFamily="34" charset="0"/>
              <a:buChar char="•"/>
            </a:pPr>
            <a:r>
              <a:rPr lang="en-US" sz="2500">
                <a:solidFill>
                  <a:srgbClr val="000000"/>
                </a:solidFill>
                <a:effectLst/>
                <a:latin typeface="Arial" panose="020B0604020202020204" pitchFamily="34" charset="0"/>
                <a:ea typeface="Times New Roman" panose="02020603050405020304" pitchFamily="18" charset="0"/>
              </a:rPr>
              <a:t>Khi sử dụng </a:t>
            </a:r>
            <a:r>
              <a:rPr lang="en-US" sz="2500" b="1">
                <a:solidFill>
                  <a:srgbClr val="000000"/>
                </a:solidFill>
                <a:effectLst/>
                <a:latin typeface="Arial" panose="020B0604020202020204" pitchFamily="34" charset="0"/>
                <a:ea typeface="Times New Roman" panose="02020603050405020304" pitchFamily="18" charset="0"/>
              </a:rPr>
              <a:t>đồng hồ đo điện đa năng</a:t>
            </a:r>
            <a:r>
              <a:rPr lang="en-US" sz="2500">
                <a:solidFill>
                  <a:srgbClr val="000000"/>
                </a:solidFill>
                <a:effectLst/>
                <a:latin typeface="Arial" panose="020B0604020202020204" pitchFamily="34" charset="0"/>
                <a:ea typeface="Times New Roman" panose="02020603050405020304" pitchFamily="18" charset="0"/>
              </a:rPr>
              <a:t>* cần lưu ý: </a:t>
            </a:r>
            <a:endParaRPr lang="en-US" sz="2500">
              <a:solidFill>
                <a:srgbClr val="000000"/>
              </a:solidFill>
              <a:effectLst/>
              <a:latin typeface="Arial" panose="020B0604020202020204" pitchFamily="34" charset="0"/>
              <a:ea typeface="Times New Roman" panose="02020603050405020304" pitchFamily="18" charset="0"/>
            </a:endParaRPr>
          </a:p>
          <a:p>
            <a:pPr lvl="1" algn="just"/>
            <a:r>
              <a:rPr lang="en-US" sz="2500">
                <a:solidFill>
                  <a:srgbClr val="000000"/>
                </a:solidFill>
                <a:effectLst/>
                <a:latin typeface="Arial" panose="020B0604020202020204" pitchFamily="34" charset="0"/>
                <a:ea typeface="Times New Roman" panose="02020603050405020304" pitchFamily="18" charset="0"/>
              </a:rPr>
              <a:t>- Chọn chức năng và thang đo phù hợp. </a:t>
            </a:r>
            <a:endParaRPr lang="en-US" sz="2500">
              <a:solidFill>
                <a:srgbClr val="000000"/>
              </a:solidFill>
              <a:effectLst/>
              <a:latin typeface="Arial" panose="020B0604020202020204" pitchFamily="34" charset="0"/>
              <a:ea typeface="Times New Roman" panose="02020603050405020304" pitchFamily="18" charset="0"/>
            </a:endParaRPr>
          </a:p>
          <a:p>
            <a:pPr lvl="1" algn="just"/>
            <a:r>
              <a:rPr lang="en-US" sz="2500">
                <a:solidFill>
                  <a:srgbClr val="000000"/>
                </a:solidFill>
                <a:effectLst/>
                <a:latin typeface="Arial" panose="020B0604020202020204" pitchFamily="34" charset="0"/>
                <a:ea typeface="Times New Roman" panose="02020603050405020304" pitchFamily="18" charset="0"/>
              </a:rPr>
              <a:t>- Cấu dây đeo vào chốt cắm phù hợp với chức năng đo.</a:t>
            </a:r>
            <a:endParaRPr lang="en-US" sz="2500">
              <a:effectLst/>
              <a:latin typeface="Times New Roman" panose="02020603050405020304" pitchFamily="18" charset="0"/>
              <a:ea typeface="Times New Roman" panose="02020603050405020304" pitchFamily="18" charset="0"/>
            </a:endParaRPr>
          </a:p>
          <a:p>
            <a:pPr marL="0" marR="0" algn="just">
              <a:spcBef>
                <a:spcPts val="0"/>
              </a:spcBef>
            </a:pPr>
            <a:endParaRPr lang="en-US" sz="2500">
              <a:effectLst/>
              <a:latin typeface="Times New Roman" panose="02020603050405020304" pitchFamily="18" charset="0"/>
              <a:ea typeface="Times New Roman" panose="02020603050405020304" pitchFamily="18" charset="0"/>
            </a:endParaRPr>
          </a:p>
        </p:txBody>
      </p:sp>
      <p:sp>
        <p:nvSpPr>
          <p:cNvPr id="16" name="TextBox 15"/>
          <p:cNvSpPr txBox="1"/>
          <p:nvPr/>
        </p:nvSpPr>
        <p:spPr>
          <a:xfrm>
            <a:off x="8335994" y="5176689"/>
            <a:ext cx="3845496" cy="1323439"/>
          </a:xfrm>
          <a:prstGeom prst="rect">
            <a:avLst/>
          </a:prstGeom>
          <a:noFill/>
        </p:spPr>
        <p:txBody>
          <a:bodyPr wrap="square">
            <a:spAutoFit/>
          </a:bodyPr>
          <a:lstStyle/>
          <a:p>
            <a:pPr algn="ctr"/>
            <a:r>
              <a:rPr lang="en-US" sz="2000" i="1">
                <a:solidFill>
                  <a:srgbClr val="000000"/>
                </a:solidFill>
                <a:latin typeface="Arial" panose="020B0604020202020204" pitchFamily="34" charset="0"/>
                <a:ea typeface="Times New Roman" panose="02020603050405020304" pitchFamily="18" charset="0"/>
              </a:rPr>
              <a:t>*</a:t>
            </a:r>
            <a:r>
              <a:rPr lang="en-US" sz="2000" b="1" i="1">
                <a:solidFill>
                  <a:srgbClr val="000000"/>
                </a:solidFill>
                <a:latin typeface="Arial" panose="020B0604020202020204" pitchFamily="34" charset="0"/>
                <a:ea typeface="Times New Roman" panose="02020603050405020304" pitchFamily="18" charset="0"/>
              </a:rPr>
              <a:t>Đồng hồ đo đa năng</a:t>
            </a:r>
            <a:r>
              <a:rPr lang="en-US" sz="2000" i="1">
                <a:solidFill>
                  <a:srgbClr val="000000"/>
                </a:solidFill>
                <a:latin typeface="Arial" panose="020B0604020202020204" pitchFamily="34" charset="0"/>
                <a:ea typeface="Times New Roman" panose="02020603050405020304" pitchFamily="18" charset="0"/>
              </a:rPr>
              <a:t>: t</a:t>
            </a:r>
            <a:r>
              <a:rPr lang="en-US" sz="2000" i="1">
                <a:solidFill>
                  <a:srgbClr val="000000"/>
                </a:solidFill>
                <a:effectLst/>
                <a:latin typeface="Arial" panose="020B0604020202020204" pitchFamily="34" charset="0"/>
                <a:ea typeface="Times New Roman" panose="02020603050405020304" pitchFamily="18" charset="0"/>
              </a:rPr>
              <a:t>hiết bị đo điện với các chức năng chính là đo điện trở, đo điện áp và đo dòng điện AC, DC), </a:t>
            </a:r>
            <a:endParaRPr lang="en-US" sz="2000" i="1"/>
          </a:p>
        </p:txBody>
      </p:sp>
      <p:pic>
        <p:nvPicPr>
          <p:cNvPr id="17" name="Content Placeholder 5" descr="A picture containing application&#10;&#10;Description automatically generated"/>
          <p:cNvPicPr>
            <a:picLocks noGrp="1" noChangeAspect="1"/>
          </p:cNvPicPr>
          <p:nvPr>
            <p:ph idx="1"/>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173" t="13186" r="6798" b="28462"/>
          <a:stretch>
            <a:fillRect/>
          </a:stretch>
        </p:blipFill>
        <p:spPr>
          <a:xfrm rot="5400000">
            <a:off x="8512644" y="2162785"/>
            <a:ext cx="4271020" cy="2053374"/>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861774"/>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1108649" y="737758"/>
            <a:ext cx="1043190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Giới hạn đo của ampe kế ở hình là bao nhiêu? Nếu sử dụng ampe kế để đo dòng điện vượt quá giới hạn đo thì có thể gây ra nguy cơ gì?</a:t>
            </a:r>
            <a:endParaRPr lang="en-US" sz="2500">
              <a:effectLst/>
              <a:latin typeface="Times New Roman" panose="02020603050405020304" pitchFamily="18" charset="0"/>
              <a:ea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5" name="Content Placeholder 4" descr="A picture containing text, clock, gauge&#10;&#10;Description automatically generated"/>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16204" t="3385" r="2518" b="12835"/>
          <a:stretch>
            <a:fillRect/>
          </a:stretch>
        </p:blipFill>
        <p:spPr>
          <a:xfrm rot="5400000">
            <a:off x="3651621" y="2464155"/>
            <a:ext cx="4724402" cy="3652367"/>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861774"/>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897224" y="762000"/>
            <a:ext cx="1085475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500">
                <a:solidFill>
                  <a:srgbClr val="000000"/>
                </a:solidFill>
                <a:latin typeface="Arial" panose="020B0604020202020204" pitchFamily="34" charset="0"/>
                <a:ea typeface="Times New Roman" panose="02020603050405020304" pitchFamily="18" charset="0"/>
              </a:rPr>
              <a:t>Điều chỉnh vị trí của kim đo, chọn thang đo và cắm các dây trên đồng hồ đa năng để đo hiệu điện thế, cường độ dòng điện và điện trở như thế nào?</a:t>
            </a:r>
            <a:endParaRPr lang="en-US" sz="2500">
              <a:effectLst/>
              <a:latin typeface="Times New Roman" panose="02020603050405020304" pitchFamily="18" charset="0"/>
              <a:ea typeface="Times New Roman" panose="02020603050405020304" pitchFamily="18" charset="0"/>
            </a:endParaRPr>
          </a:p>
        </p:txBody>
      </p:sp>
      <p:grpSp>
        <p:nvGrpSpPr>
          <p:cNvPr id="32" name="Group 31"/>
          <p:cNvGrpSpPr/>
          <p:nvPr/>
        </p:nvGrpSpPr>
        <p:grpSpPr>
          <a:xfrm>
            <a:off x="523655" y="427780"/>
            <a:ext cx="629089" cy="639020"/>
            <a:chOff x="493574" y="321685"/>
            <a:chExt cx="755550" cy="790692"/>
          </a:xfrm>
        </p:grpSpPr>
        <p:sp>
          <p:nvSpPr>
            <p:cNvPr id="33" name="Oval 32"/>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6" name="Content Placeholder 5" descr="A picture containing application&#10;&#10;Description automatically generated"/>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173" t="13186" r="6798" b="28462"/>
          <a:stretch>
            <a:fillRect/>
          </a:stretch>
        </p:blipFill>
        <p:spPr>
          <a:xfrm rot="5400000">
            <a:off x="5699759" y="2941305"/>
            <a:ext cx="4754882" cy="2286000"/>
          </a:xfrm>
          <a:prstGeom prst="rect">
            <a:avLst/>
          </a:prstGeom>
          <a:ln>
            <a:noFill/>
          </a:ln>
          <a:effectLst>
            <a:softEdge rad="112500"/>
          </a:effectLst>
        </p:spPr>
      </p:pic>
      <p:pic>
        <p:nvPicPr>
          <p:cNvPr id="8" name="Picture 7" descr="A picture containing text, device&#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18889" t="18264" r="13333" b="11481"/>
          <a:stretch>
            <a:fillRect/>
          </a:stretch>
        </p:blipFill>
        <p:spPr>
          <a:xfrm rot="5400000">
            <a:off x="2720211" y="2367352"/>
            <a:ext cx="4417123" cy="3433906"/>
          </a:xfrm>
          <a:prstGeom prst="rect">
            <a:avLst/>
          </a:prstGeom>
          <a:ln>
            <a:noFill/>
          </a:ln>
          <a:effectLst>
            <a:softEdge rad="112500"/>
          </a:effectLst>
        </p:spPr>
      </p:pic>
      <p:sp>
        <p:nvSpPr>
          <p:cNvPr id="18" name="TextBox 17"/>
          <p:cNvSpPr txBox="1"/>
          <p:nvPr/>
        </p:nvSpPr>
        <p:spPr>
          <a:xfrm>
            <a:off x="9399872" y="3699585"/>
            <a:ext cx="2438400" cy="769441"/>
          </a:xfrm>
          <a:prstGeom prst="rect">
            <a:avLst/>
          </a:prstGeom>
          <a:noFill/>
        </p:spPr>
        <p:txBody>
          <a:bodyPr wrap="square">
            <a:spAutoFit/>
          </a:bodyPr>
          <a:lstStyle/>
          <a:p>
            <a:pPr marL="0" marR="0" algn="ctr">
              <a:spcBef>
                <a:spcPts val="0"/>
              </a:spcBef>
            </a:pPr>
            <a:r>
              <a:rPr lang="en-US" sz="2200">
                <a:solidFill>
                  <a:srgbClr val="000000"/>
                </a:solidFill>
                <a:effectLst/>
                <a:latin typeface="Arial" panose="020B0604020202020204" pitchFamily="34" charset="0"/>
                <a:ea typeface="Times New Roman" panose="02020603050405020304" pitchFamily="18" charset="0"/>
              </a:rPr>
              <a:t>b) Đ</a:t>
            </a:r>
            <a:r>
              <a:rPr lang="en-US" sz="2200">
                <a:solidFill>
                  <a:srgbClr val="000000"/>
                </a:solidFill>
                <a:effectLst/>
                <a:latin typeface="Arial" panose="020B0604020202020204" pitchFamily="34" charset="0"/>
                <a:ea typeface="游明朝" panose="02020400000000000000" pitchFamily="18" charset="-128"/>
              </a:rPr>
              <a:t>ồng hồ đo điện đa năng hiện </a:t>
            </a:r>
            <a:endParaRPr lang="en-US" sz="2200"/>
          </a:p>
        </p:txBody>
      </p:sp>
      <p:sp>
        <p:nvSpPr>
          <p:cNvPr id="19" name="TextBox 18"/>
          <p:cNvSpPr txBox="1"/>
          <p:nvPr/>
        </p:nvSpPr>
        <p:spPr>
          <a:xfrm>
            <a:off x="838199" y="3581400"/>
            <a:ext cx="2399691" cy="1107996"/>
          </a:xfrm>
          <a:prstGeom prst="rect">
            <a:avLst/>
          </a:prstGeom>
          <a:noFill/>
        </p:spPr>
        <p:txBody>
          <a:bodyPr wrap="square">
            <a:spAutoFit/>
          </a:bodyPr>
          <a:lstStyle/>
          <a:p>
            <a:pPr marL="0" marR="0" algn="ctr">
              <a:spcBef>
                <a:spcPts val="0"/>
              </a:spcBef>
            </a:pPr>
            <a:r>
              <a:rPr lang="en-US" sz="2200">
                <a:solidFill>
                  <a:srgbClr val="000000"/>
                </a:solidFill>
                <a:effectLst/>
                <a:latin typeface="Arial" panose="020B0604020202020204" pitchFamily="34" charset="0"/>
                <a:ea typeface="Times New Roman" panose="02020603050405020304" pitchFamily="18" charset="0"/>
              </a:rPr>
              <a:t>a) Đồng hồ đo điện đa năng kim khung quay</a:t>
            </a:r>
            <a:endParaRPr lang="en-US" sz="2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Lưu ý</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973826"/>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897224" y="762000"/>
            <a:ext cx="1085475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spcBef>
                <a:spcPts val="0"/>
              </a:spcBef>
            </a:pPr>
            <a:r>
              <a:rPr lang="en-US" sz="2800">
                <a:solidFill>
                  <a:srgbClr val="000000"/>
                </a:solidFill>
                <a:effectLst/>
                <a:latin typeface="Arial" panose="020B0604020202020204" pitchFamily="34" charset="0"/>
                <a:ea typeface="Times New Roman" panose="02020603050405020304" pitchFamily="18" charset="0"/>
              </a:rPr>
              <a:t>" Khi phòng thực hành có đám cháy, cần ngắt điện, tổ chức thoát nạn, cứu người, cứu tài sản, chống cháy lan, dập tắt đám cháy. </a:t>
            </a:r>
            <a:endParaRPr lang="en-US" sz="2800">
              <a:effectLst/>
              <a:latin typeface="Times New Roman" panose="02020603050405020304" pitchFamily="18" charset="0"/>
              <a:ea typeface="Times New Roman" panose="02020603050405020304" pitchFamily="18" charset="0"/>
            </a:endParaRPr>
          </a:p>
        </p:txBody>
      </p:sp>
      <p:sp>
        <p:nvSpPr>
          <p:cNvPr id="33" name="Oval 32"/>
          <p:cNvSpPr/>
          <p:nvPr/>
        </p:nvSpPr>
        <p:spPr>
          <a:xfrm>
            <a:off x="532438" y="437645"/>
            <a:ext cx="536542" cy="533099"/>
          </a:xfrm>
          <a:prstGeom prst="ellipse">
            <a:avLst/>
          </a:prstGeom>
          <a:solidFill>
            <a:schemeClr val="accent4">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background patter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6427" b="94172" l="10000" r="90000">
                        <a14:foregroundMark x1="49333" y1="6481" x2="49333" y2="6481"/>
                        <a14:foregroundMark x1="57111" y1="84641" x2="57111" y2="84641"/>
                        <a14:foregroundMark x1="52778" y1="94172" x2="52778" y2="94172"/>
                      </a14:backgroundRemoval>
                    </a14:imgEffect>
                  </a14:imgLayer>
                </a14:imgProps>
              </a:ext>
              <a:ext uri="{28A0092B-C50C-407E-A947-70E740481C1C}">
                <a14:useLocalDpi xmlns:a14="http://schemas.microsoft.com/office/drawing/2010/main" val="0"/>
              </a:ext>
            </a:extLst>
          </a:blip>
          <a:stretch>
            <a:fillRect/>
          </a:stretch>
        </p:blipFill>
        <p:spPr>
          <a:xfrm flipH="1">
            <a:off x="686663" y="477775"/>
            <a:ext cx="228091" cy="465306"/>
          </a:xfrm>
          <a:prstGeom prst="rect">
            <a:avLst/>
          </a:prstGeom>
        </p:spPr>
      </p:pic>
      <p:grpSp>
        <p:nvGrpSpPr>
          <p:cNvPr id="21" name="Group 20"/>
          <p:cNvGrpSpPr/>
          <p:nvPr/>
        </p:nvGrpSpPr>
        <p:grpSpPr>
          <a:xfrm>
            <a:off x="686663" y="2060181"/>
            <a:ext cx="11278562" cy="4067838"/>
            <a:chOff x="834244" y="1828413"/>
            <a:chExt cx="10834579" cy="2843390"/>
          </a:xfrm>
        </p:grpSpPr>
        <p:pic>
          <p:nvPicPr>
            <p:cNvPr id="22"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28" name="TextBox 27"/>
          <p:cNvSpPr txBox="1"/>
          <p:nvPr/>
        </p:nvSpPr>
        <p:spPr>
          <a:xfrm>
            <a:off x="1238287" y="2263479"/>
            <a:ext cx="9846731" cy="1246495"/>
          </a:xfrm>
          <a:prstGeom prst="rect">
            <a:avLst/>
          </a:prstGeom>
          <a:noFill/>
        </p:spPr>
        <p:txBody>
          <a:bodyPr wrap="square">
            <a:spAutoFit/>
          </a:bodyPr>
          <a:lstStyle/>
          <a:p>
            <a:pPr marL="0" marR="0" algn="just">
              <a:spcBef>
                <a:spcPts val="0"/>
              </a:spcBef>
            </a:pPr>
            <a:r>
              <a:rPr lang="en-US" sz="2500">
                <a:solidFill>
                  <a:srgbClr val="000000"/>
                </a:solidFill>
                <a:effectLst/>
                <a:latin typeface="Arial" panose="020B0604020202020204" pitchFamily="34" charset="0"/>
                <a:ea typeface="Times New Roman" panose="02020603050405020304" pitchFamily="18" charset="0"/>
              </a:rPr>
              <a:t>Một số lưu ý:</a:t>
            </a:r>
            <a:endParaRPr lang="en-US" sz="2500">
              <a:effectLst/>
              <a:latin typeface="Times New Roman" panose="02020603050405020304" pitchFamily="18" charset="0"/>
              <a:ea typeface="Times New Roman" panose="02020603050405020304" pitchFamily="18" charset="0"/>
            </a:endParaRPr>
          </a:p>
          <a:p>
            <a:pPr marL="0" marR="0" algn="just">
              <a:spcBef>
                <a:spcPts val="0"/>
              </a:spcBef>
            </a:pPr>
            <a:r>
              <a:rPr lang="en-US" sz="2500">
                <a:solidFill>
                  <a:srgbClr val="000000"/>
                </a:solidFill>
                <a:effectLst/>
                <a:latin typeface="Arial" panose="020B0604020202020204" pitchFamily="34" charset="0"/>
                <a:ea typeface="Times New Roman" panose="02020603050405020304" pitchFamily="18" charset="0"/>
              </a:rPr>
              <a:t>-  Ngắt toàn bộ hệ thống điện. </a:t>
            </a:r>
            <a:endParaRPr lang="en-US" sz="2500">
              <a:effectLst/>
              <a:latin typeface="Times New Roman" panose="02020603050405020304" pitchFamily="18" charset="0"/>
              <a:ea typeface="Times New Roman" panose="02020603050405020304" pitchFamily="18" charset="0"/>
            </a:endParaRPr>
          </a:p>
          <a:p>
            <a:pPr marL="285750" marR="0" indent="-285750" algn="just">
              <a:spcBef>
                <a:spcPts val="0"/>
              </a:spcBef>
              <a:buFontTx/>
              <a:buChar char="-"/>
            </a:pPr>
            <a:r>
              <a:rPr lang="en-US" sz="2500">
                <a:solidFill>
                  <a:srgbClr val="000000"/>
                </a:solidFill>
                <a:effectLst/>
                <a:latin typeface="Arial" panose="020B0604020202020204" pitchFamily="34" charset="0"/>
                <a:ea typeface="Times New Roman" panose="02020603050405020304" pitchFamily="18" charset="0"/>
              </a:rPr>
              <a:t>Đưa toàn bộ các hoá chất, các chất dễ cháy ra khu vực an toàn. </a:t>
            </a:r>
            <a:endParaRPr lang="en-US" sz="2500">
              <a:solidFill>
                <a:srgbClr val="000000"/>
              </a:solidFill>
              <a:effectLst/>
              <a:latin typeface="Arial" panose="020B0604020202020204" pitchFamily="34" charset="0"/>
              <a:ea typeface="Times New Roman" panose="02020603050405020304" pitchFamily="18" charset="0"/>
            </a:endParaRPr>
          </a:p>
        </p:txBody>
      </p:sp>
      <p:sp>
        <p:nvSpPr>
          <p:cNvPr id="13" name="TextBox 12"/>
          <p:cNvSpPr txBox="1"/>
          <p:nvPr/>
        </p:nvSpPr>
        <p:spPr>
          <a:xfrm>
            <a:off x="1238287" y="4636440"/>
            <a:ext cx="10166513" cy="1246495"/>
          </a:xfrm>
          <a:prstGeom prst="rect">
            <a:avLst/>
          </a:prstGeom>
          <a:noFill/>
        </p:spPr>
        <p:txBody>
          <a:bodyPr wrap="square">
            <a:spAutoFit/>
          </a:bodyPr>
          <a:lstStyle/>
          <a:p>
            <a:pPr marL="285750" marR="0" indent="-285750" algn="just">
              <a:spcBef>
                <a:spcPts val="0"/>
              </a:spcBef>
              <a:buFontTx/>
              <a:buChar char="-"/>
            </a:pPr>
            <a:r>
              <a:rPr lang="en-US" sz="2500" b="1">
                <a:solidFill>
                  <a:srgbClr val="000000"/>
                </a:solidFill>
                <a:effectLst/>
                <a:latin typeface="Arial" panose="020B0604020202020204" pitchFamily="34" charset="0"/>
                <a:ea typeface="Times New Roman" panose="02020603050405020304" pitchFamily="18" charset="0"/>
              </a:rPr>
              <a:t>Không được sử dụng CO2 </a:t>
            </a:r>
            <a:r>
              <a:rPr lang="en-US" sz="2500">
                <a:solidFill>
                  <a:srgbClr val="000000"/>
                </a:solidFill>
                <a:effectLst/>
                <a:latin typeface="Arial" panose="020B0604020202020204" pitchFamily="34" charset="0"/>
                <a:ea typeface="Times New Roman" panose="02020603050405020304" pitchFamily="18" charset="0"/>
              </a:rPr>
              <a:t>để dập tắt đám cháy quần áo </a:t>
            </a:r>
            <a:r>
              <a:rPr lang="en-US" sz="2500" b="1">
                <a:solidFill>
                  <a:srgbClr val="000000"/>
                </a:solidFill>
                <a:effectLst/>
                <a:latin typeface="Arial" panose="020B0604020202020204" pitchFamily="34" charset="0"/>
                <a:ea typeface="Times New Roman" panose="02020603050405020304" pitchFamily="18" charset="0"/>
              </a:rPr>
              <a:t>trên người hoặc cháy kim loại kiềm </a:t>
            </a:r>
            <a:r>
              <a:rPr lang="en-US" sz="2500">
                <a:solidFill>
                  <a:srgbClr val="000000"/>
                </a:solidFill>
                <a:effectLst/>
                <a:latin typeface="Arial" panose="020B0604020202020204" pitchFamily="34" charset="0"/>
                <a:ea typeface="Times New Roman" panose="02020603050405020304" pitchFamily="18" charset="0"/>
              </a:rPr>
              <a:t>như magnesium, các chất cháy có khả năng tách oxygen như peroxide, chlorate, </a:t>
            </a:r>
            <a:r>
              <a:rPr lang="en-US" sz="2500">
                <a:solidFill>
                  <a:srgbClr val="000000"/>
                </a:solidFill>
                <a:effectLst/>
                <a:latin typeface="Arial" panose="020B0604020202020204" pitchFamily="34" charset="0"/>
                <a:ea typeface="游明朝" panose="02020400000000000000" pitchFamily="18" charset="-128"/>
              </a:rPr>
              <a:t>potassium nitrate,... </a:t>
            </a:r>
            <a:endParaRPr lang="en-US" sz="2500"/>
          </a:p>
        </p:txBody>
      </p:sp>
      <p:sp>
        <p:nvSpPr>
          <p:cNvPr id="14" name="TextBox 13"/>
          <p:cNvSpPr txBox="1"/>
          <p:nvPr/>
        </p:nvSpPr>
        <p:spPr>
          <a:xfrm>
            <a:off x="1263687" y="3460639"/>
            <a:ext cx="9846731" cy="1246495"/>
          </a:xfrm>
          <a:prstGeom prst="rect">
            <a:avLst/>
          </a:prstGeom>
          <a:noFill/>
        </p:spPr>
        <p:txBody>
          <a:bodyPr wrap="square">
            <a:spAutoFit/>
          </a:bodyPr>
          <a:lstStyle/>
          <a:p>
            <a:pPr marL="285750" marR="0" indent="-285750" algn="just">
              <a:spcBef>
                <a:spcPts val="0"/>
              </a:spcBef>
              <a:buFontTx/>
              <a:buChar char="-"/>
            </a:pPr>
            <a:r>
              <a:rPr lang="en-US" sz="2500" b="1">
                <a:solidFill>
                  <a:srgbClr val="000000"/>
                </a:solidFill>
                <a:effectLst/>
                <a:latin typeface="Arial" panose="020B0604020202020204" pitchFamily="34" charset="0"/>
                <a:ea typeface="Times New Roman" panose="02020603050405020304" pitchFamily="18" charset="0"/>
              </a:rPr>
              <a:t>Không được sử dụng nước </a:t>
            </a:r>
            <a:r>
              <a:rPr lang="en-US" sz="2500">
                <a:solidFill>
                  <a:srgbClr val="000000"/>
                </a:solidFill>
                <a:effectLst/>
                <a:latin typeface="Arial" panose="020B0604020202020204" pitchFamily="34" charset="0"/>
                <a:ea typeface="Times New Roman" panose="02020603050405020304" pitchFamily="18" charset="0"/>
              </a:rPr>
              <a:t>dập đám cháy nơi có các thiết bị điện, đám cháy hydrocacbon hoặc các chất lỏng có tỉ trọng nhẹ hơn nước như </a:t>
            </a:r>
            <a:r>
              <a:rPr lang="en-US" sz="2500" b="1">
                <a:solidFill>
                  <a:srgbClr val="000000"/>
                </a:solidFill>
                <a:effectLst/>
                <a:latin typeface="Arial" panose="020B0604020202020204" pitchFamily="34" charset="0"/>
                <a:ea typeface="Times New Roman" panose="02020603050405020304" pitchFamily="18" charset="0"/>
              </a:rPr>
              <a:t>dầu, cồn</a:t>
            </a:r>
            <a:r>
              <a:rPr lang="en-US" sz="2500">
                <a:solidFill>
                  <a:srgbClr val="000000"/>
                </a:solidFill>
                <a:effectLst/>
                <a:latin typeface="Arial" panose="020B0604020202020204" pitchFamily="34" charset="0"/>
                <a:ea typeface="Times New Roman" panose="02020603050405020304" pitchFamily="18" charset="0"/>
              </a:rPr>
              <a:t>,..</a:t>
            </a:r>
            <a:endParaRPr lang="en-US" sz="2500">
              <a:solidFill>
                <a:srgbClr val="000000"/>
              </a:solidFill>
              <a:effectLst/>
              <a:latin typeface="Arial" panose="020B0604020202020204" pitchFamily="34"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1841819" cy="551822"/>
            <a:chOff x="-3007" y="2231322"/>
            <a:chExt cx="11768445" cy="770302"/>
          </a:xfrm>
        </p:grpSpPr>
        <p:grpSp>
          <p:nvGrpSpPr>
            <p:cNvPr id="5" name="Group 70"/>
            <p:cNvGrpSpPr/>
            <p:nvPr/>
          </p:nvGrpSpPr>
          <p:grpSpPr bwMode="auto">
            <a:xfrm>
              <a:off x="286110" y="2280389"/>
              <a:ext cx="11479328" cy="708275"/>
              <a:chOff x="564748" y="3403331"/>
              <a:chExt cx="591131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591131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3" y="2231322"/>
              <a:ext cx="1041606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Nguy cơ mất an toàn trong sử dụng thiết bị thí nghiệm vật lí</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304800" y="634568"/>
            <a:ext cx="75091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3. Nguy cơ cháy nổ trong phòng thực hành</a:t>
            </a:r>
            <a:endParaRPr lang="en-US" altLang="en-US" sz="2400" i="1">
              <a:solidFill>
                <a:srgbClr val="0070C0"/>
              </a:solidFill>
              <a:cs typeface="Arial" panose="020B0604020202020204" pitchFamily="34" charset="0"/>
            </a:endParaRPr>
          </a:p>
        </p:txBody>
      </p:sp>
      <p:grpSp>
        <p:nvGrpSpPr>
          <p:cNvPr id="3" name="Group 2"/>
          <p:cNvGrpSpPr/>
          <p:nvPr/>
        </p:nvGrpSpPr>
        <p:grpSpPr>
          <a:xfrm>
            <a:off x="192419" y="1198123"/>
            <a:ext cx="12039600" cy="1164078"/>
            <a:chOff x="834244" y="1828413"/>
            <a:chExt cx="10834579" cy="2843390"/>
          </a:xfrm>
        </p:grpSpPr>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36" name="TextBox 35"/>
          <p:cNvSpPr txBox="1"/>
          <p:nvPr/>
        </p:nvSpPr>
        <p:spPr>
          <a:xfrm>
            <a:off x="742950" y="1310940"/>
            <a:ext cx="10706100" cy="861774"/>
          </a:xfrm>
          <a:prstGeom prst="rect">
            <a:avLst/>
          </a:prstGeom>
          <a:noFill/>
        </p:spPr>
        <p:txBody>
          <a:bodyPr wrap="square">
            <a:spAutoFit/>
          </a:bodyPr>
          <a:lstStyle/>
          <a:p>
            <a:pPr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Khi tiến hành thí nghiệm với các thiết bị điện và những hoá chất, chất dễ cháy nổ trong phòng thực hành </a:t>
            </a:r>
            <a:r>
              <a:rPr lang="en-US" sz="2500" b="1">
                <a:solidFill>
                  <a:srgbClr val="000000"/>
                </a:solidFill>
                <a:effectLst/>
                <a:latin typeface="Arial" panose="020B0604020202020204" pitchFamily="34" charset="0"/>
                <a:ea typeface="Times New Roman" panose="02020603050405020304" pitchFamily="18" charset="0"/>
              </a:rPr>
              <a:t>cần tuân thủ quy tắc an toàn</a:t>
            </a:r>
            <a:endParaRPr lang="en-US" sz="2500" b="1">
              <a:solidFill>
                <a:srgbClr val="000000"/>
              </a:solidFill>
              <a:effectLst/>
              <a:latin typeface="Arial" panose="020B0604020202020204" pitchFamily="34" charset="0"/>
              <a:ea typeface="Times New Roman" panose="02020603050405020304" pitchFamily="18" charset="0"/>
            </a:endParaRPr>
          </a:p>
        </p:txBody>
      </p:sp>
      <p:pic>
        <p:nvPicPr>
          <p:cNvPr id="11" name="Picture 10" descr="A picture containing old, messy, cluttered, furniture&#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3253" y="2519671"/>
            <a:ext cx="4428349" cy="3124200"/>
          </a:xfrm>
          <a:prstGeom prst="rect">
            <a:avLst/>
          </a:prstGeom>
          <a:ln>
            <a:noFill/>
          </a:ln>
          <a:effectLst>
            <a:softEdge rad="112500"/>
          </a:effectLst>
        </p:spPr>
      </p:pic>
      <p:pic>
        <p:nvPicPr>
          <p:cNvPr id="13" name="Picture 12" descr="A picture containing nature, fire, person, indoor&#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717" y="2464091"/>
            <a:ext cx="5143283" cy="3205496"/>
          </a:xfrm>
          <a:prstGeom prst="rect">
            <a:avLst/>
          </a:prstGeom>
          <a:ln>
            <a:noFill/>
          </a:ln>
          <a:effectLst>
            <a:softEdge rad="112500"/>
          </a:effectLst>
        </p:spPr>
      </p:pic>
      <p:sp>
        <p:nvSpPr>
          <p:cNvPr id="16" name="TextBox 15"/>
          <p:cNvSpPr txBox="1"/>
          <p:nvPr/>
        </p:nvSpPr>
        <p:spPr>
          <a:xfrm>
            <a:off x="2259140" y="5792545"/>
            <a:ext cx="7756597" cy="861774"/>
          </a:xfrm>
          <a:prstGeom prst="rect">
            <a:avLst/>
          </a:prstGeom>
          <a:noFill/>
        </p:spPr>
        <p:txBody>
          <a:bodyPr wrap="square">
            <a:spAutoFit/>
          </a:bodyPr>
          <a:lstStyle/>
          <a:p>
            <a:pPr marR="0" algn="ctr">
              <a:spcBef>
                <a:spcPts val="0"/>
              </a:spcBef>
            </a:pPr>
            <a:r>
              <a:rPr lang="en-US" sz="2500" i="1">
                <a:solidFill>
                  <a:srgbClr val="000000"/>
                </a:solidFill>
                <a:latin typeface="Arial" panose="020B0604020202020204" pitchFamily="34" charset="0"/>
                <a:ea typeface="Times New Roman" panose="02020603050405020304" pitchFamily="18" charset="0"/>
              </a:rPr>
              <a:t>Đặc biệt</a:t>
            </a:r>
            <a:r>
              <a:rPr lang="en-US" sz="2500" i="1">
                <a:solidFill>
                  <a:srgbClr val="000000"/>
                </a:solidFill>
                <a:effectLst/>
                <a:latin typeface="Arial" panose="020B0604020202020204" pitchFamily="34" charset="0"/>
                <a:ea typeface="Times New Roman" panose="02020603050405020304" pitchFamily="18" charset="0"/>
              </a:rPr>
              <a:t> nhất là những quy tắc an toàn về PCCC và an toàn khi sử dụng </a:t>
            </a:r>
            <a:r>
              <a:rPr lang="en-US" sz="2500" b="1" i="1">
                <a:solidFill>
                  <a:srgbClr val="000000"/>
                </a:solidFill>
                <a:effectLst/>
                <a:latin typeface="Arial" panose="020B0604020202020204" pitchFamily="34" charset="0"/>
                <a:ea typeface="Times New Roman" panose="02020603050405020304" pitchFamily="18" charset="0"/>
              </a:rPr>
              <a:t>hoá chất dễ cháy, nổ.</a:t>
            </a:r>
            <a:endParaRPr lang="en-US" sz="2500" b="1" i="1">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3"/>
            <a:ext cx="11275469" cy="1185271"/>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905837" y="919101"/>
            <a:ext cx="10747237" cy="861774"/>
          </a:xfrm>
          <a:prstGeom prst="rect">
            <a:avLst/>
          </a:prstGeom>
          <a:noFill/>
          <a:ln>
            <a:noFill/>
          </a:ln>
          <a:effectLst/>
        </p:spPr>
        <p:txBody>
          <a:bodyPr wrap="square">
            <a:spAutoFit/>
          </a:bodyPr>
          <a:lstStyle/>
          <a:p>
            <a:pPr marL="0" marR="0">
              <a:spcBef>
                <a:spcPts val="0"/>
              </a:spcBef>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Em hãy quan sát một số hình ảnh về các thí nghiệm trong hình và dự đoán có những nguy cơ cháy nổ nào có thể xảy ra trong phòng thực hành.</a:t>
            </a:r>
            <a:endParaRPr lang="en-US" sz="2500">
              <a:effectLst/>
              <a:latin typeface="Arial" panose="020B0604020202020204" pitchFamily="34" charset="0"/>
              <a:ea typeface="Times New Roman" panose="02020603050405020304" pitchFamily="18" charset="0"/>
              <a:cs typeface="Arial" panose="020B0604020202020204" pitchFamily="34" charset="0"/>
            </a:endParaRPr>
          </a:p>
        </p:txBody>
      </p:sp>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01379" y="541049"/>
            <a:ext cx="480281" cy="442625"/>
          </a:xfrm>
          <a:prstGeom prst="rect">
            <a:avLst/>
          </a:prstGeom>
        </p:spPr>
      </p:pic>
      <p:sp>
        <p:nvSpPr>
          <p:cNvPr id="22" name="TextBox 21"/>
          <p:cNvSpPr txBox="1"/>
          <p:nvPr/>
        </p:nvSpPr>
        <p:spPr>
          <a:xfrm>
            <a:off x="679822" y="6112009"/>
            <a:ext cx="10704988" cy="477054"/>
          </a:xfrm>
          <a:prstGeom prst="rect">
            <a:avLst/>
          </a:prstGeom>
          <a:noFill/>
        </p:spPr>
        <p:txBody>
          <a:bodyPr wrap="square">
            <a:spAutoFit/>
          </a:bodyPr>
          <a:lstStyle/>
          <a:p>
            <a:pPr marL="0" marR="0" algn="ctr">
              <a:spcBef>
                <a:spcPts val="0"/>
              </a:spcBef>
            </a:pPr>
            <a:r>
              <a:rPr lang="en-US" sz="2500"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Một số tình huống thực hiện thí nghiệm trong phòng thực hành</a:t>
            </a:r>
            <a:endParaRPr lang="en-US" sz="2500">
              <a:effectLst/>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86826" y="2298419"/>
            <a:ext cx="11330365" cy="37127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1841819" cy="551822"/>
            <a:chOff x="-3007" y="2231322"/>
            <a:chExt cx="11768445" cy="770302"/>
          </a:xfrm>
        </p:grpSpPr>
        <p:grpSp>
          <p:nvGrpSpPr>
            <p:cNvPr id="5" name="Group 70"/>
            <p:cNvGrpSpPr/>
            <p:nvPr/>
          </p:nvGrpSpPr>
          <p:grpSpPr bwMode="auto">
            <a:xfrm>
              <a:off x="286110" y="2280389"/>
              <a:ext cx="11479328" cy="708275"/>
              <a:chOff x="564748" y="3403331"/>
              <a:chExt cx="591131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591131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3" y="2231322"/>
              <a:ext cx="1041606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Quy tắc an toàn trong phòng thực hành</a:t>
              </a:r>
              <a:endParaRPr lang="en-US" sz="2800" dirty="0">
                <a:cs typeface="Arial" panose="020B0604020202020204" pitchFamily="34" charset="0"/>
              </a:endParaRPr>
            </a:p>
          </p:txBody>
        </p:sp>
      </p:grpSp>
      <p:grpSp>
        <p:nvGrpSpPr>
          <p:cNvPr id="3" name="Group 2"/>
          <p:cNvGrpSpPr/>
          <p:nvPr/>
        </p:nvGrpSpPr>
        <p:grpSpPr>
          <a:xfrm>
            <a:off x="376092" y="717850"/>
            <a:ext cx="11550900" cy="5448817"/>
            <a:chOff x="834244" y="1828413"/>
            <a:chExt cx="10834579" cy="2843390"/>
          </a:xfrm>
        </p:grpSpPr>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17" name="TextBox 16"/>
          <p:cNvSpPr txBox="1"/>
          <p:nvPr/>
        </p:nvSpPr>
        <p:spPr>
          <a:xfrm>
            <a:off x="1078607" y="920231"/>
            <a:ext cx="9787674" cy="1631216"/>
          </a:xfrm>
          <a:prstGeom prst="rect">
            <a:avLst/>
          </a:prstGeom>
          <a:noFill/>
        </p:spPr>
        <p:txBody>
          <a:bodyPr wrap="square">
            <a:spAutoFit/>
          </a:bodyPr>
          <a:lstStyle/>
          <a:p>
            <a:pPr marL="342900" marR="0" indent="-342900">
              <a:spcBef>
                <a:spcPts val="0"/>
              </a:spcBef>
              <a:buFontTx/>
              <a:buChar char="-"/>
            </a:pPr>
            <a:r>
              <a:rPr lang="en-US" sz="2500">
                <a:solidFill>
                  <a:srgbClr val="000000"/>
                </a:solidFill>
                <a:effectLst/>
                <a:latin typeface="Arial" panose="020B0604020202020204" pitchFamily="34" charset="0"/>
                <a:ea typeface="Times New Roman" panose="02020603050405020304" pitchFamily="18" charset="0"/>
              </a:rPr>
              <a:t>Đọc kĩ hướng dẫn sử dụng thiết bị và quan sát các chỉ dẫn, các kí hiệu trên các thiết bị thí nghiệm. </a:t>
            </a:r>
            <a:endParaRPr lang="en-US" sz="2500">
              <a:solidFill>
                <a:srgbClr val="000000"/>
              </a:solidFill>
              <a:effectLst/>
              <a:latin typeface="Arial" panose="020B0604020202020204" pitchFamily="34" charset="0"/>
              <a:ea typeface="Times New Roman" panose="02020603050405020304" pitchFamily="18" charset="0"/>
            </a:endParaRPr>
          </a:p>
          <a:p>
            <a:pPr marL="342900" marR="0" indent="-342900">
              <a:spcBef>
                <a:spcPts val="0"/>
              </a:spcBef>
              <a:buFontTx/>
              <a:buChar char="-"/>
            </a:pPr>
            <a:r>
              <a:rPr lang="en-US" sz="2500">
                <a:solidFill>
                  <a:srgbClr val="000000"/>
                </a:solidFill>
                <a:effectLst/>
                <a:latin typeface="Arial" panose="020B0604020202020204" pitchFamily="34" charset="0"/>
                <a:ea typeface="Times New Roman" panose="02020603050405020304" pitchFamily="18" charset="0"/>
              </a:rPr>
              <a:t>Kiểm tra cẩn thận thiết bị, phương tiện, dụng cụ thí nghiệm trước khi sử dụng.</a:t>
            </a:r>
            <a:endParaRPr lang="en-US" sz="2500">
              <a:solidFill>
                <a:srgbClr val="000000"/>
              </a:solidFill>
              <a:effectLst/>
              <a:latin typeface="Arial" panose="020B0604020202020204" pitchFamily="34" charset="0"/>
              <a:ea typeface="Times New Roman" panose="02020603050405020304" pitchFamily="18" charset="0"/>
            </a:endParaRPr>
          </a:p>
        </p:txBody>
      </p:sp>
      <p:sp>
        <p:nvSpPr>
          <p:cNvPr id="18" name="TextBox 17"/>
          <p:cNvSpPr txBox="1"/>
          <p:nvPr/>
        </p:nvSpPr>
        <p:spPr>
          <a:xfrm>
            <a:off x="951782" y="2792686"/>
            <a:ext cx="10629277" cy="1246495"/>
          </a:xfrm>
          <a:prstGeom prst="rect">
            <a:avLst/>
          </a:prstGeom>
          <a:noFill/>
        </p:spPr>
        <p:txBody>
          <a:bodyPr wrap="square">
            <a:spAutoFit/>
          </a:bodyPr>
          <a:lstStyle/>
          <a:p>
            <a:pPr marL="342900" marR="0" indent="-342900">
              <a:spcBef>
                <a:spcPts val="0"/>
              </a:spcBef>
              <a:buFontTx/>
              <a:buChar char="-"/>
            </a:pPr>
            <a:r>
              <a:rPr lang="en-US" sz="2500">
                <a:solidFill>
                  <a:srgbClr val="000000"/>
                </a:solidFill>
                <a:effectLst/>
                <a:latin typeface="Arial" panose="020B0604020202020204" pitchFamily="34" charset="0"/>
                <a:ea typeface="Times New Roman" panose="02020603050405020304" pitchFamily="18" charset="0"/>
              </a:rPr>
              <a:t>Chỉ tiến hành thí nghiệm khi được sự cho phép của giáo viên hướng dẫn thí nghiệm.</a:t>
            </a:r>
            <a:endParaRPr lang="en-US" sz="2500">
              <a:solidFill>
                <a:srgbClr val="000000"/>
              </a:solidFill>
              <a:effectLst/>
              <a:latin typeface="Arial" panose="020B0604020202020204" pitchFamily="34" charset="0"/>
              <a:ea typeface="Times New Roman" panose="02020603050405020304" pitchFamily="18" charset="0"/>
            </a:endParaRPr>
          </a:p>
          <a:p>
            <a:pPr marL="342900" marR="0" indent="-342900">
              <a:spcBef>
                <a:spcPts val="0"/>
              </a:spcBef>
              <a:buFontTx/>
              <a:buChar char="-"/>
            </a:pPr>
            <a:r>
              <a:rPr lang="en-US" sz="2500">
                <a:solidFill>
                  <a:srgbClr val="000000"/>
                </a:solidFill>
                <a:effectLst/>
                <a:latin typeface="Arial" panose="020B0604020202020204" pitchFamily="34" charset="0"/>
                <a:ea typeface="Times New Roman" panose="02020603050405020304" pitchFamily="18" charset="0"/>
              </a:rPr>
              <a:t>Tất công tắc nguồn thiết bị điện trước khi cắm hoặc tháo thiết bị điện</a:t>
            </a:r>
            <a:endParaRPr lang="en-US" sz="2500">
              <a:solidFill>
                <a:srgbClr val="000000"/>
              </a:solidFill>
              <a:effectLst/>
              <a:latin typeface="Arial" panose="020B0604020202020204" pitchFamily="34" charset="0"/>
              <a:ea typeface="Times New Roman" panose="02020603050405020304" pitchFamily="18" charset="0"/>
            </a:endParaRPr>
          </a:p>
        </p:txBody>
      </p:sp>
      <p:sp>
        <p:nvSpPr>
          <p:cNvPr id="19" name="TextBox 18"/>
          <p:cNvSpPr txBox="1"/>
          <p:nvPr/>
        </p:nvSpPr>
        <p:spPr>
          <a:xfrm>
            <a:off x="971862" y="4386803"/>
            <a:ext cx="10248276" cy="1246495"/>
          </a:xfrm>
          <a:prstGeom prst="rect">
            <a:avLst/>
          </a:prstGeom>
          <a:noFill/>
        </p:spPr>
        <p:txBody>
          <a:bodyPr wrap="square">
            <a:spAutoFit/>
          </a:bodyPr>
          <a:lstStyle/>
          <a:p>
            <a:pPr marL="342900" indent="-342900" algn="just">
              <a:buFontTx/>
              <a:buChar char="-"/>
            </a:pPr>
            <a:r>
              <a:rPr lang="en-US" sz="2500" dirty="0" err="1">
                <a:solidFill>
                  <a:srgbClr val="000000"/>
                </a:solidFill>
                <a:effectLst/>
                <a:latin typeface="Arial" panose="020B0604020202020204" pitchFamily="34" charset="0"/>
                <a:ea typeface="Times New Roman" panose="02020603050405020304" pitchFamily="18" charset="0"/>
              </a:rPr>
              <a:t>Chỉ</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cắm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dây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cắm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thiết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vào</a:t>
            </a:r>
            <a:r>
              <a:rPr lang="en-US" sz="2500" dirty="0">
                <a:solidFill>
                  <a:srgbClr val="000000"/>
                </a:solidFill>
                <a:effectLst/>
                <a:latin typeface="Arial" panose="020B0604020202020204" pitchFamily="34" charset="0"/>
                <a:ea typeface="Times New Roman" panose="02020603050405020304" pitchFamily="18" charset="0"/>
              </a:rPr>
              <a:t> ổ </a:t>
            </a:r>
            <a:r>
              <a:rPr lang="en-US" sz="2500" dirty="0" err="1">
                <a:solidFill>
                  <a:srgbClr val="000000"/>
                </a:solidFill>
                <a:effectLst/>
                <a:latin typeface="Arial" panose="020B0604020202020204" pitchFamily="34" charset="0"/>
                <a:ea typeface="Times New Roman" panose="02020603050405020304" pitchFamily="18" charset="0"/>
              </a:rPr>
              <a:t>cắm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khi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hiệu</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thế</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nguồn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tương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ứng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với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hiệu</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thế</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dụng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cụ</a:t>
            </a:r>
            <a:r>
              <a:rPr lang="en-US" sz="2500" dirty="0">
                <a:solidFill>
                  <a:srgbClr val="000000"/>
                </a:solidFill>
                <a:effectLst/>
                <a:latin typeface="Arial" panose="020B0604020202020204" pitchFamily="34" charset="0"/>
                <a:ea typeface="Times New Roman" panose="02020603050405020304" pitchFamily="18" charset="0"/>
              </a:rPr>
              <a:t>. </a:t>
            </a:r>
            <a:endParaRPr lang="en-US" sz="2500" dirty="0">
              <a:solidFill>
                <a:srgbClr val="000000"/>
              </a:solidFill>
              <a:effectLst/>
              <a:latin typeface="Arial" panose="020B0604020202020204" pitchFamily="34" charset="0"/>
              <a:ea typeface="Times New Roman" panose="02020603050405020304" pitchFamily="18" charset="0"/>
            </a:endParaRPr>
          </a:p>
          <a:p>
            <a:pPr marL="342900" marR="0" indent="-342900" algn="just">
              <a:spcBef>
                <a:spcPts val="0"/>
              </a:spcBef>
              <a:buFontTx/>
              <a:buChar char="-"/>
            </a:pPr>
            <a:r>
              <a:rPr lang="en-US" sz="2500" dirty="0" err="1">
                <a:solidFill>
                  <a:srgbClr val="000000"/>
                </a:solidFill>
                <a:effectLst/>
                <a:latin typeface="Arial" panose="020B0604020202020204" pitchFamily="34" charset="0"/>
                <a:ea typeface="Times New Roman" panose="02020603050405020304" pitchFamily="18" charset="0"/>
              </a:rPr>
              <a:t>Phải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bố</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trí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dây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gọn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gàng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không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vướng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khi</a:t>
            </a:r>
            <a:r>
              <a:rPr lang="en-US" sz="2500" dirty="0">
                <a:solidFill>
                  <a:srgbClr val="000000"/>
                </a:solidFill>
                <a:effectLst/>
                <a:latin typeface="Arial" panose="020B0604020202020204" pitchFamily="34" charset="0"/>
                <a:ea typeface="Times New Roman" panose="02020603050405020304" pitchFamily="18" charset="0"/>
              </a:rPr>
              <a:t> qua </a:t>
            </a:r>
            <a:r>
              <a:rPr lang="en-US" sz="2500" dirty="0" err="1">
                <a:solidFill>
                  <a:srgbClr val="000000"/>
                </a:solidFill>
                <a:effectLst/>
                <a:latin typeface="Arial" panose="020B0604020202020204" pitchFamily="34" charset="0"/>
                <a:ea typeface="Times New Roman" panose="02020603050405020304" pitchFamily="18" charset="0"/>
              </a:rPr>
              <a:t>lại</a:t>
            </a:r>
            <a:r>
              <a:rPr lang="en-US" sz="2500" dirty="0">
                <a:solidFill>
                  <a:srgbClr val="000000"/>
                </a:solidFill>
                <a:effectLst/>
                <a:latin typeface="Arial" panose="020B0604020202020204" pitchFamily="34" charset="0"/>
                <a:ea typeface="Times New Roman" panose="02020603050405020304" pitchFamily="18" charset="0"/>
              </a:rPr>
              <a:t>. </a:t>
            </a:r>
            <a:endParaRPr lang="en-US" sz="2500" dirty="0">
              <a:solidFill>
                <a:srgbClr val="000000"/>
              </a:solidFill>
              <a:effectLst/>
              <a:latin typeface="Arial" panose="020B0604020202020204" pitchFamily="34"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1841819" cy="551822"/>
            <a:chOff x="-3007" y="2231322"/>
            <a:chExt cx="11768445" cy="770302"/>
          </a:xfrm>
        </p:grpSpPr>
        <p:grpSp>
          <p:nvGrpSpPr>
            <p:cNvPr id="5" name="Group 70"/>
            <p:cNvGrpSpPr/>
            <p:nvPr/>
          </p:nvGrpSpPr>
          <p:grpSpPr bwMode="auto">
            <a:xfrm>
              <a:off x="286110" y="2280389"/>
              <a:ext cx="11479328" cy="708275"/>
              <a:chOff x="564748" y="3403331"/>
              <a:chExt cx="591131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591131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3" y="2231322"/>
              <a:ext cx="1041606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Quy tắc an toàn trong phòng thực hành</a:t>
              </a:r>
              <a:endParaRPr lang="en-US" sz="2800" dirty="0">
                <a:cs typeface="Arial" panose="020B0604020202020204" pitchFamily="34" charset="0"/>
              </a:endParaRPr>
            </a:p>
          </p:txBody>
        </p:sp>
      </p:grpSp>
      <p:grpSp>
        <p:nvGrpSpPr>
          <p:cNvPr id="3" name="Group 2"/>
          <p:cNvGrpSpPr/>
          <p:nvPr/>
        </p:nvGrpSpPr>
        <p:grpSpPr>
          <a:xfrm>
            <a:off x="376092" y="762000"/>
            <a:ext cx="11550900" cy="5404667"/>
            <a:chOff x="834244" y="1828413"/>
            <a:chExt cx="10834579" cy="2843390"/>
          </a:xfrm>
        </p:grpSpPr>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14" name="TextBox 13"/>
          <p:cNvSpPr txBox="1"/>
          <p:nvPr/>
        </p:nvSpPr>
        <p:spPr>
          <a:xfrm>
            <a:off x="1236786" y="1113690"/>
            <a:ext cx="10232933" cy="1631216"/>
          </a:xfrm>
          <a:prstGeom prst="rect">
            <a:avLst/>
          </a:prstGeom>
          <a:noFill/>
        </p:spPr>
        <p:txBody>
          <a:bodyPr wrap="square">
            <a:spAutoFit/>
          </a:bodyPr>
          <a:lstStyle/>
          <a:p>
            <a:pPr marL="342900" indent="-342900">
              <a:buFontTx/>
              <a:buChar char="-"/>
            </a:pPr>
            <a:r>
              <a:rPr lang="en-US" sz="2500">
                <a:solidFill>
                  <a:srgbClr val="000000"/>
                </a:solidFill>
                <a:effectLst/>
                <a:latin typeface="Arial" panose="020B0604020202020204" pitchFamily="34" charset="0"/>
                <a:ea typeface="Times New Roman" panose="02020603050405020304" pitchFamily="18" charset="0"/>
              </a:rPr>
              <a:t>Không tiếp xúc trực tiếp với các vật và các thiết bị thí nghiệm có nhiệt độ cao khi không có dụng cụ bảo hộ.</a:t>
            </a:r>
            <a:endParaRPr lang="en-US" sz="2500">
              <a:solidFill>
                <a:srgbClr val="000000"/>
              </a:solidFill>
              <a:effectLst/>
              <a:latin typeface="Arial" panose="020B0604020202020204" pitchFamily="34" charset="0"/>
              <a:ea typeface="Times New Roman" panose="02020603050405020304" pitchFamily="18" charset="0"/>
            </a:endParaRPr>
          </a:p>
          <a:p>
            <a:pPr marL="342900" marR="0" indent="-342900">
              <a:spcBef>
                <a:spcPts val="0"/>
              </a:spcBef>
              <a:buFontTx/>
              <a:buChar char="-"/>
            </a:pPr>
            <a:r>
              <a:rPr lang="en-US" sz="2500">
                <a:solidFill>
                  <a:srgbClr val="000000"/>
                </a:solidFill>
                <a:effectLst/>
                <a:latin typeface="Arial" panose="020B0604020202020204" pitchFamily="34" charset="0"/>
                <a:ea typeface="Times New Roman" panose="02020603050405020304" pitchFamily="18" charset="0"/>
              </a:rPr>
              <a:t>Không để nước cũng như các dung dịch dẫn điện, dung dịch dễ cháy gần thiết bị điện.</a:t>
            </a:r>
            <a:endParaRPr lang="en-US" sz="2500">
              <a:solidFill>
                <a:srgbClr val="000000"/>
              </a:solidFill>
              <a:effectLst/>
              <a:latin typeface="Arial" panose="020B0604020202020204" pitchFamily="34" charset="0"/>
              <a:ea typeface="Times New Roman" panose="02020603050405020304" pitchFamily="18" charset="0"/>
            </a:endParaRPr>
          </a:p>
        </p:txBody>
      </p:sp>
      <p:sp>
        <p:nvSpPr>
          <p:cNvPr id="15" name="TextBox 14"/>
          <p:cNvSpPr txBox="1"/>
          <p:nvPr/>
        </p:nvSpPr>
        <p:spPr>
          <a:xfrm>
            <a:off x="1247000" y="3141321"/>
            <a:ext cx="9665593" cy="861774"/>
          </a:xfrm>
          <a:prstGeom prst="rect">
            <a:avLst/>
          </a:prstGeom>
          <a:noFill/>
        </p:spPr>
        <p:txBody>
          <a:bodyPr wrap="square">
            <a:spAutoFit/>
          </a:bodyPr>
          <a:lstStyle/>
          <a:p>
            <a:pPr marL="342900" marR="0" indent="-342900">
              <a:spcBef>
                <a:spcPts val="0"/>
              </a:spcBef>
              <a:buFontTx/>
              <a:buChar char="-"/>
            </a:pPr>
            <a:r>
              <a:rPr lang="en-US" sz="2500">
                <a:solidFill>
                  <a:srgbClr val="000000"/>
                </a:solidFill>
                <a:effectLst/>
                <a:latin typeface="Arial" panose="020B0604020202020204" pitchFamily="34" charset="0"/>
                <a:ea typeface="Times New Roman" panose="02020603050405020304" pitchFamily="18" charset="0"/>
              </a:rPr>
              <a:t>Giữ khoảng cách an toàn khi tiến hành thí nghiệm nung nóng các vật, thí nghiệm có các vật bắn ra, tia laser.</a:t>
            </a:r>
            <a:endParaRPr lang="en-US" sz="2500">
              <a:solidFill>
                <a:srgbClr val="000000"/>
              </a:solidFill>
              <a:effectLst/>
              <a:latin typeface="Arial" panose="020B0604020202020204" pitchFamily="34" charset="0"/>
              <a:ea typeface="Times New Roman" panose="02020603050405020304" pitchFamily="18" charset="0"/>
            </a:endParaRPr>
          </a:p>
        </p:txBody>
      </p:sp>
      <p:sp>
        <p:nvSpPr>
          <p:cNvPr id="16" name="TextBox 15"/>
          <p:cNvSpPr txBox="1"/>
          <p:nvPr/>
        </p:nvSpPr>
        <p:spPr>
          <a:xfrm>
            <a:off x="1247000" y="4288580"/>
            <a:ext cx="9510566" cy="1246495"/>
          </a:xfrm>
          <a:prstGeom prst="rect">
            <a:avLst/>
          </a:prstGeom>
          <a:noFill/>
        </p:spPr>
        <p:txBody>
          <a:bodyPr wrap="square">
            <a:spAutoFit/>
          </a:bodyPr>
          <a:lstStyle/>
          <a:p>
            <a:pPr marL="342900" marR="0" indent="-342900" algn="just">
              <a:spcBef>
                <a:spcPts val="0"/>
              </a:spcBef>
              <a:buFontTx/>
              <a:buChar char="-"/>
            </a:pPr>
            <a:r>
              <a:rPr lang="en-US" sz="2500" dirty="0" err="1">
                <a:solidFill>
                  <a:srgbClr val="000000"/>
                </a:solidFill>
                <a:effectLst/>
                <a:latin typeface="Arial" panose="020B0604020202020204" pitchFamily="34" charset="0"/>
                <a:ea typeface="Times New Roman" panose="02020603050405020304" pitchFamily="18" charset="0"/>
              </a:rPr>
              <a:t>Phải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vệ</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sinh</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sắp</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xếp</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gọn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gàng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các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thiết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và</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dụng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cụ</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nghiệm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bỏ</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chất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thải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nghiệm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vào</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đúng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nơi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quy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định</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sau</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khi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tiến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hành</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nghiệm</a:t>
            </a:r>
            <a:r>
              <a:rPr lang="en-US" sz="2500" dirty="0">
                <a:solidFill>
                  <a:srgbClr val="000000"/>
                </a:solidFill>
                <a:effectLst/>
                <a:latin typeface="Arial" panose="020B0604020202020204" pitchFamily="34" charset="0"/>
                <a:ea typeface="Times New Roman" panose="02020603050405020304" pitchFamily="18" charset="0"/>
              </a:rPr>
              <a:t>.</a:t>
            </a:r>
            <a:endParaRPr lang="en-US" sz="2500" dirty="0">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1841819" cy="551822"/>
            <a:chOff x="-3007" y="2231322"/>
            <a:chExt cx="11768445" cy="770302"/>
          </a:xfrm>
        </p:grpSpPr>
        <p:grpSp>
          <p:nvGrpSpPr>
            <p:cNvPr id="5" name="Group 70"/>
            <p:cNvGrpSpPr/>
            <p:nvPr/>
          </p:nvGrpSpPr>
          <p:grpSpPr bwMode="auto">
            <a:xfrm>
              <a:off x="286110" y="2280389"/>
              <a:ext cx="11479328" cy="708275"/>
              <a:chOff x="564748" y="3403331"/>
              <a:chExt cx="591131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591131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3" y="2231322"/>
              <a:ext cx="1041606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Quy tắc an toàn trong phòng thực hành</a:t>
              </a:r>
              <a:endParaRPr lang="en-US" sz="2800" dirty="0">
                <a:cs typeface="Arial" panose="020B0604020202020204" pitchFamily="34" charset="0"/>
              </a:endParaRPr>
            </a:p>
          </p:txBody>
        </p:sp>
      </p:grpSp>
      <p:pic>
        <p:nvPicPr>
          <p:cNvPr id="11" name="Picture 10" descr="A picture containing shape&#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23333" t="16655" r="23334" b="12235"/>
          <a:stretch>
            <a:fillRect/>
          </a:stretch>
        </p:blipFill>
        <p:spPr>
          <a:xfrm>
            <a:off x="914400" y="838200"/>
            <a:ext cx="4712593" cy="4712590"/>
          </a:xfrm>
          <a:prstGeom prst="rect">
            <a:avLst/>
          </a:prstGeom>
        </p:spPr>
      </p:pic>
      <p:pic>
        <p:nvPicPr>
          <p:cNvPr id="13" name="Picture 12" descr="Shape&#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l="24434" t="20801" r="13344" b="7867"/>
          <a:stretch>
            <a:fillRect/>
          </a:stretch>
        </p:blipFill>
        <p:spPr>
          <a:xfrm>
            <a:off x="5715000" y="990600"/>
            <a:ext cx="5105400" cy="4389648"/>
          </a:xfrm>
          <a:prstGeom prst="rect">
            <a:avLst/>
          </a:prstGeom>
        </p:spPr>
      </p:pic>
      <p:sp>
        <p:nvSpPr>
          <p:cNvPr id="15" name="TextBox 14"/>
          <p:cNvSpPr txBox="1"/>
          <p:nvPr/>
        </p:nvSpPr>
        <p:spPr>
          <a:xfrm>
            <a:off x="2743200" y="5762711"/>
            <a:ext cx="6148550" cy="477054"/>
          </a:xfrm>
          <a:prstGeom prst="rect">
            <a:avLst/>
          </a:prstGeom>
          <a:noFill/>
        </p:spPr>
        <p:txBody>
          <a:bodyPr wrap="square">
            <a:spAutoFit/>
          </a:bodyPr>
          <a:lstStyle/>
          <a:p>
            <a:pPr marL="0" marR="0" algn="ctr">
              <a:spcBef>
                <a:spcPts val="0"/>
              </a:spcBef>
            </a:pPr>
            <a:r>
              <a:rPr lang="en-US" sz="2500" i="1">
                <a:solidFill>
                  <a:srgbClr val="000000"/>
                </a:solidFill>
                <a:effectLst/>
                <a:latin typeface="Arial" panose="020B0604020202020204" pitchFamily="34" charset="0"/>
                <a:ea typeface="Times New Roman" panose="02020603050405020304" pitchFamily="18" charset="0"/>
              </a:rPr>
              <a:t>Các biển báo trong phòng thí nghiệm</a:t>
            </a:r>
            <a:endParaRPr lang="en-US" sz="25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Khởi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3"/>
            <a:ext cx="11275469" cy="1306512"/>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941043" y="870454"/>
            <a:ext cx="10676825" cy="1306512"/>
          </a:xfrm>
          <a:prstGeom prst="rect">
            <a:avLst/>
          </a:prstGeom>
          <a:noFill/>
          <a:ln>
            <a:noFill/>
          </a:ln>
          <a:effectLst/>
        </p:spPr>
        <p:txBody>
          <a:bodyPr wrap="square">
            <a:spAutoFit/>
          </a:bodyPr>
          <a:lstStyle/>
          <a:p>
            <a:pPr marL="0" marR="0" algn="ctr">
              <a:lnSpc>
                <a:spcPct val="107000"/>
              </a:lnSpc>
              <a:spcBef>
                <a:spcPts val="0"/>
              </a:spcBef>
              <a:spcAft>
                <a:spcPts val="500"/>
              </a:spcAft>
            </a:pP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Khi làm thí nghiệm cần đảm bảo người làm thí nghiệm không gặp nguy hiểm, đồ dùng, thiết bị không bị hư hỏng, cháy nổ. Làm thế nào để đảm bảo an toàn trong khi tiến hành thí nghiệm?</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pic>
        <p:nvPicPr>
          <p:cNvPr id="3" name="Picture 2" descr="A picture containing text, child, room, crowd&#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22359" t="-122" r="26177" b="466"/>
          <a:stretch>
            <a:fillRect/>
          </a:stretch>
        </p:blipFill>
        <p:spPr>
          <a:xfrm>
            <a:off x="463954" y="2525712"/>
            <a:ext cx="2525657" cy="3260481"/>
          </a:xfrm>
          <a:prstGeom prst="rect">
            <a:avLst/>
          </a:prstGeom>
          <a:ln>
            <a:noFill/>
          </a:ln>
          <a:effectLst>
            <a:softEdge rad="112500"/>
          </a:effectLst>
        </p:spPr>
      </p:pic>
      <p:pic>
        <p:nvPicPr>
          <p:cNvPr id="19" name="Picture 18" descr="A picture containing gree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4183" t="2265" r="13393" b="1"/>
          <a:stretch>
            <a:fillRect/>
          </a:stretch>
        </p:blipFill>
        <p:spPr>
          <a:xfrm>
            <a:off x="2968590" y="2525712"/>
            <a:ext cx="4880553" cy="3260481"/>
          </a:xfrm>
          <a:prstGeom prst="rect">
            <a:avLst/>
          </a:prstGeom>
          <a:ln>
            <a:noFill/>
          </a:ln>
          <a:effectLst>
            <a:softEdge rad="112500"/>
          </a:effectLst>
        </p:spPr>
      </p:pic>
      <p:grpSp>
        <p:nvGrpSpPr>
          <p:cNvPr id="15" name="Group 14"/>
          <p:cNvGrpSpPr/>
          <p:nvPr/>
        </p:nvGrpSpPr>
        <p:grpSpPr>
          <a:xfrm>
            <a:off x="492857" y="487470"/>
            <a:ext cx="573943" cy="732171"/>
            <a:chOff x="492857" y="487470"/>
            <a:chExt cx="573943" cy="732171"/>
          </a:xfrm>
        </p:grpSpPr>
        <p:grpSp>
          <p:nvGrpSpPr>
            <p:cNvPr id="16" name="Group 15"/>
            <p:cNvGrpSpPr/>
            <p:nvPr/>
          </p:nvGrpSpPr>
          <p:grpSpPr>
            <a:xfrm>
              <a:off x="492857" y="487470"/>
              <a:ext cx="573943" cy="531990"/>
              <a:chOff x="492857" y="307120"/>
              <a:chExt cx="758778" cy="712340"/>
            </a:xfrm>
          </p:grpSpPr>
          <p:sp>
            <p:nvSpPr>
              <p:cNvPr id="20" name="Oval 19"/>
              <p:cNvSpPr/>
              <p:nvPr/>
            </p:nvSpPr>
            <p:spPr>
              <a:xfrm>
                <a:off x="504123" y="333892"/>
                <a:ext cx="685800" cy="659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ogo&#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6889" t="8771" r="26000" b="14679"/>
              <a:stretch>
                <a:fillRect/>
              </a:stretch>
            </p:blipFill>
            <p:spPr>
              <a:xfrm>
                <a:off x="492857" y="307120"/>
                <a:ext cx="758778" cy="712340"/>
              </a:xfrm>
              <a:prstGeom prst="rect">
                <a:avLst/>
              </a:prstGeom>
            </p:spPr>
          </p:pic>
        </p:grpSp>
        <p:pic>
          <p:nvPicPr>
            <p:cNvPr id="17" name="Picture 16" descr="A picture containing handwear&#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418" b="89942" l="7111" r="93889">
                          <a14:foregroundMark x1="42222" y1="5222" x2="42222" y2="5222"/>
                          <a14:foregroundMark x1="42667" y1="1934" x2="42667" y2="1934"/>
                          <a14:foregroundMark x1="7333" y1="34687" x2="7333" y2="34687"/>
                          <a14:foregroundMark x1="93889" y1="38878" x2="93889" y2="38878"/>
                          <a14:foregroundMark x1="42889" y1="1418" x2="42889" y2="1418"/>
                        </a14:backgroundRemoval>
                      </a14:imgEffect>
                    </a14:imgLayer>
                  </a14:imgProps>
                </a:ext>
                <a:ext uri="{28A0092B-C50C-407E-A947-70E740481C1C}">
                  <a14:useLocalDpi xmlns:a14="http://schemas.microsoft.com/office/drawing/2010/main" val="0"/>
                </a:ext>
              </a:extLst>
            </a:blip>
            <a:srcRect b="10877"/>
            <a:stretch>
              <a:fillRect/>
            </a:stretch>
          </p:blipFill>
          <p:spPr>
            <a:xfrm>
              <a:off x="600775" y="770499"/>
              <a:ext cx="292432" cy="449142"/>
            </a:xfrm>
            <a:prstGeom prst="rect">
              <a:avLst/>
            </a:prstGeom>
          </p:spPr>
        </p:pic>
      </p:grpSp>
      <p:pic>
        <p:nvPicPr>
          <p:cNvPr id="22" name="Picture 21" descr="A picture containing floor, indoor&#10;&#10;Description automatically generated"/>
          <p:cNvPicPr>
            <a:picLocks noChangeAspect="1"/>
          </p:cNvPicPr>
          <p:nvPr/>
        </p:nvPicPr>
        <p:blipFill rotWithShape="1">
          <a:blip r:embed="rId7" cstate="print">
            <a:extLst>
              <a:ext uri="{28A0092B-C50C-407E-A947-70E740481C1C}">
                <a14:useLocalDpi xmlns:a14="http://schemas.microsoft.com/office/drawing/2010/main" val="0"/>
              </a:ext>
            </a:extLst>
          </a:blip>
          <a:srcRect l="10988" t="1" r="-236" b="-223"/>
          <a:stretch>
            <a:fillRect/>
          </a:stretch>
        </p:blipFill>
        <p:spPr>
          <a:xfrm>
            <a:off x="7747587" y="2557243"/>
            <a:ext cx="4294641" cy="322895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Lưu ý</a:t>
              </a:r>
              <a:endParaRPr lang="en-US" sz="2600" b="1">
                <a:latin typeface="Arial" panose="020B0604020202020204" pitchFamily="34" charset="0"/>
                <a:cs typeface="Arial" panose="020B0604020202020204" pitchFamily="34" charset="0"/>
              </a:endParaRPr>
            </a:p>
          </p:txBody>
        </p:sp>
      </p:grpSp>
      <p:sp>
        <p:nvSpPr>
          <p:cNvPr id="26" name="Rectangle: Rounded Corners 25"/>
          <p:cNvSpPr/>
          <p:nvPr/>
        </p:nvSpPr>
        <p:spPr>
          <a:xfrm>
            <a:off x="838200" y="762000"/>
            <a:ext cx="10972800" cy="973826"/>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p:cNvSpPr txBox="1">
            <a:spLocks noChangeArrowheads="1"/>
          </p:cNvSpPr>
          <p:nvPr/>
        </p:nvSpPr>
        <p:spPr bwMode="auto">
          <a:xfrm>
            <a:off x="897224" y="762000"/>
            <a:ext cx="1085475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500" dirty="0">
                <a:solidFill>
                  <a:srgbClr val="000000"/>
                </a:solidFill>
                <a:effectLst/>
                <a:latin typeface="Arial" panose="020B0604020202020204" pitchFamily="34" charset="0"/>
                <a:ea typeface="Times New Roman" panose="02020603050405020304" pitchFamily="18" charset="0"/>
              </a:rPr>
              <a:t>Khi </a:t>
            </a:r>
            <a:r>
              <a:rPr lang="en-US" sz="2500" dirty="0" err="1">
                <a:solidFill>
                  <a:srgbClr val="000000"/>
                </a:solidFill>
                <a:effectLst/>
                <a:latin typeface="Arial" panose="020B0604020202020204" pitchFamily="34" charset="0"/>
                <a:ea typeface="Times New Roman" panose="02020603050405020304" pitchFamily="18" charset="0"/>
              </a:rPr>
              <a:t>phát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người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giật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cần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nhanh</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chóng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ngắt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nguồn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hoặc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dụng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vật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cách</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để</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tách</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người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nạn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ra</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khỏi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nguồn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a:t>
            </a:r>
            <a:endParaRPr lang="en-US" sz="2500" dirty="0">
              <a:effectLst/>
              <a:latin typeface="Times New Roman" panose="02020603050405020304" pitchFamily="18" charset="0"/>
              <a:ea typeface="Times New Roman" panose="02020603050405020304" pitchFamily="18" charset="0"/>
            </a:endParaRPr>
          </a:p>
        </p:txBody>
      </p:sp>
      <p:sp>
        <p:nvSpPr>
          <p:cNvPr id="33" name="Oval 32"/>
          <p:cNvSpPr/>
          <p:nvPr/>
        </p:nvSpPr>
        <p:spPr>
          <a:xfrm>
            <a:off x="532438" y="437645"/>
            <a:ext cx="536542" cy="533099"/>
          </a:xfrm>
          <a:prstGeom prst="ellipse">
            <a:avLst/>
          </a:prstGeom>
          <a:solidFill>
            <a:schemeClr val="accent4">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background pattern&#10;&#10;Description automatically generated"/>
          <p:cNvPicPr>
            <a:picLocks noChangeAspect="1"/>
          </p:cNvPicPr>
          <p:nvPr/>
        </p:nvPicPr>
        <p:blipFill>
          <a:blip r:embed="rId1" cstate="print">
            <a:extLst>
              <a:ext uri="{BEBA8EAE-BF5A-486C-A8C5-ECC9F3942E4B}">
                <a14:imgProps xmlns:a14="http://schemas.microsoft.com/office/drawing/2010/main">
                  <a14:imgLayer r:embed="rId2">
                    <a14:imgEffect>
                      <a14:backgroundRemoval t="6427" b="94172" l="10000" r="90000">
                        <a14:foregroundMark x1="49333" y1="6481" x2="49333" y2="6481"/>
                        <a14:foregroundMark x1="57111" y1="84641" x2="57111" y2="84641"/>
                        <a14:foregroundMark x1="52778" y1="94172" x2="52778" y2="94172"/>
                      </a14:backgroundRemoval>
                    </a14:imgEffect>
                  </a14:imgLayer>
                </a14:imgProps>
              </a:ext>
              <a:ext uri="{28A0092B-C50C-407E-A947-70E740481C1C}">
                <a14:useLocalDpi xmlns:a14="http://schemas.microsoft.com/office/drawing/2010/main" val="0"/>
              </a:ext>
            </a:extLst>
          </a:blip>
          <a:stretch>
            <a:fillRect/>
          </a:stretch>
        </p:blipFill>
        <p:spPr>
          <a:xfrm flipH="1">
            <a:off x="686663" y="477775"/>
            <a:ext cx="228091" cy="465306"/>
          </a:xfrm>
          <a:prstGeom prst="rect">
            <a:avLst/>
          </a:prstGeom>
        </p:spPr>
      </p:pic>
      <p:pic>
        <p:nvPicPr>
          <p:cNvPr id="3" name="Picture 2"/>
          <p:cNvPicPr>
            <a:picLocks noChangeAspect="1"/>
          </p:cNvPicPr>
          <p:nvPr/>
        </p:nvPicPr>
        <p:blipFill>
          <a:blip r:embed="rId3"/>
          <a:stretch>
            <a:fillRect/>
          </a:stretch>
        </p:blipFill>
        <p:spPr>
          <a:xfrm>
            <a:off x="777060" y="1984914"/>
            <a:ext cx="10944660" cy="365388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0317821" cy="551822"/>
            <a:chOff x="-3007" y="2231322"/>
            <a:chExt cx="10253890" cy="770302"/>
          </a:xfrm>
        </p:grpSpPr>
        <p:grpSp>
          <p:nvGrpSpPr>
            <p:cNvPr id="5" name="Group 70"/>
            <p:cNvGrpSpPr/>
            <p:nvPr/>
          </p:nvGrpSpPr>
          <p:grpSpPr bwMode="auto">
            <a:xfrm>
              <a:off x="286110" y="2280389"/>
              <a:ext cx="9586135" cy="708275"/>
              <a:chOff x="564748" y="3403331"/>
              <a:chExt cx="4936412"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4936412"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An toàn khi sử dụng thiết bị thí nghiệm</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304800" y="634568"/>
            <a:ext cx="4432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1. Sử dụng các thiết bị điện </a:t>
            </a:r>
            <a:endParaRPr lang="en-US" altLang="en-US" sz="2400" i="1">
              <a:solidFill>
                <a:srgbClr val="0070C0"/>
              </a:solidFill>
              <a:cs typeface="Arial" panose="020B0604020202020204" pitchFamily="34" charset="0"/>
            </a:endParaRPr>
          </a:p>
        </p:txBody>
      </p:sp>
      <p:grpSp>
        <p:nvGrpSpPr>
          <p:cNvPr id="3" name="Group 2"/>
          <p:cNvGrpSpPr/>
          <p:nvPr/>
        </p:nvGrpSpPr>
        <p:grpSpPr>
          <a:xfrm>
            <a:off x="152400" y="1112529"/>
            <a:ext cx="12039600" cy="1478271"/>
            <a:chOff x="834244" y="1828413"/>
            <a:chExt cx="10834579" cy="2843390"/>
          </a:xfrm>
        </p:grpSpPr>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36" name="TextBox 35"/>
          <p:cNvSpPr txBox="1"/>
          <p:nvPr/>
        </p:nvSpPr>
        <p:spPr>
          <a:xfrm>
            <a:off x="723900" y="1169482"/>
            <a:ext cx="10896600" cy="1306512"/>
          </a:xfrm>
          <a:prstGeom prst="rect">
            <a:avLst/>
          </a:prstGeom>
          <a:noFill/>
        </p:spPr>
        <p:txBody>
          <a:bodyPr wrap="square">
            <a:spAutoFit/>
          </a:bodyPr>
          <a:lstStyle/>
          <a:p>
            <a:pPr marL="0" marR="0">
              <a:lnSpc>
                <a:spcPct val="107000"/>
              </a:lnSpc>
              <a:spcBef>
                <a:spcPts val="0"/>
              </a:spcBef>
              <a:spcAft>
                <a:spcPts val="500"/>
              </a:spcAft>
            </a:pP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Trong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thí</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nghiệm</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vật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lí</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phổ</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thông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thì</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thiết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sử</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dụng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nguy</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cơ</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mất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toàn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cao</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nhất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Cần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quan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sát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kĩ</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các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kí</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hiệu</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và</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nhận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thông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số</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trên</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thiết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để</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sử</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dụng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đúng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chức</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năng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đúng</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yêu</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cầu</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kĩ</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thuật</a:t>
            </a:r>
            <a:r>
              <a:rPr lang="en-US" sz="25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2500" dirty="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2" name="Group 1"/>
          <p:cNvGrpSpPr/>
          <p:nvPr/>
        </p:nvGrpSpPr>
        <p:grpSpPr>
          <a:xfrm>
            <a:off x="990600" y="2715913"/>
            <a:ext cx="6477000" cy="3306813"/>
            <a:chOff x="457200" y="2743200"/>
            <a:chExt cx="6344307" cy="3313826"/>
          </a:xfrm>
        </p:grpSpPr>
        <p:pic>
          <p:nvPicPr>
            <p:cNvPr id="27" name="Picture 26" descr="A picture containing text, white&#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14505" t="1474" r="15986" b="-1278"/>
            <a:stretch>
              <a:fillRect/>
            </a:stretch>
          </p:blipFill>
          <p:spPr>
            <a:xfrm rot="16200000">
              <a:off x="1972441" y="1227959"/>
              <a:ext cx="3313826" cy="6344307"/>
            </a:xfrm>
            <a:prstGeom prst="rect">
              <a:avLst/>
            </a:prstGeom>
            <a:ln>
              <a:noFill/>
            </a:ln>
            <a:effectLst>
              <a:softEdge rad="112500"/>
            </a:effectLst>
          </p:spPr>
        </p:pic>
        <p:pic>
          <p:nvPicPr>
            <p:cNvPr id="30" name="Picture 29" descr="A picture containing text, white&#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1270" t="43429" r="51148" b="41680"/>
            <a:stretch>
              <a:fillRect/>
            </a:stretch>
          </p:blipFill>
          <p:spPr>
            <a:xfrm rot="16200000">
              <a:off x="451366" y="3061215"/>
              <a:ext cx="1162051" cy="983217"/>
            </a:xfrm>
            <a:prstGeom prst="rect">
              <a:avLst/>
            </a:prstGeom>
            <a:ln>
              <a:noFill/>
            </a:ln>
            <a:effectLst>
              <a:softEdge rad="112500"/>
            </a:effectLst>
          </p:spPr>
        </p:pic>
      </p:grpSp>
      <p:pic>
        <p:nvPicPr>
          <p:cNvPr id="12" name="Picture 11" descr="Qr code&#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13334" t="8838" r="2500" b="17245"/>
          <a:stretch>
            <a:fillRect/>
          </a:stretch>
        </p:blipFill>
        <p:spPr>
          <a:xfrm rot="5400000">
            <a:off x="7793978" y="3300654"/>
            <a:ext cx="3306812" cy="2178068"/>
          </a:xfrm>
          <a:prstGeom prst="rect">
            <a:avLst/>
          </a:prstGeom>
        </p:spPr>
      </p:pic>
      <p:sp>
        <p:nvSpPr>
          <p:cNvPr id="34" name="TextBox 33"/>
          <p:cNvSpPr txBox="1"/>
          <p:nvPr/>
        </p:nvSpPr>
        <p:spPr>
          <a:xfrm>
            <a:off x="2496576" y="5906233"/>
            <a:ext cx="2510275" cy="483209"/>
          </a:xfrm>
          <a:prstGeom prst="rect">
            <a:avLst/>
          </a:prstGeom>
          <a:noFill/>
        </p:spPr>
        <p:txBody>
          <a:bodyPr wrap="square">
            <a:spAutoFit/>
          </a:bodyPr>
          <a:lstStyle/>
          <a:p>
            <a:pPr marL="0" marR="0">
              <a:lnSpc>
                <a:spcPct val="107000"/>
              </a:lnSpc>
              <a:spcBef>
                <a:spcPts val="0"/>
              </a:spcBef>
              <a:spcAft>
                <a:spcPts val="500"/>
              </a:spcAft>
            </a:pP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 Máy biến áp</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35" name="TextBox 34"/>
          <p:cNvSpPr txBox="1"/>
          <p:nvPr/>
        </p:nvSpPr>
        <p:spPr>
          <a:xfrm>
            <a:off x="7516211" y="6003073"/>
            <a:ext cx="3810000" cy="483209"/>
          </a:xfrm>
          <a:prstGeom prst="rect">
            <a:avLst/>
          </a:prstGeom>
          <a:noFill/>
        </p:spPr>
        <p:txBody>
          <a:bodyPr wrap="square">
            <a:spAutoFit/>
          </a:bodyPr>
          <a:lstStyle/>
          <a:p>
            <a:pPr marL="0" marR="0">
              <a:lnSpc>
                <a:spcPct val="107000"/>
              </a:lnSpc>
              <a:spcBef>
                <a:spcPts val="0"/>
              </a:spcBef>
              <a:spcAft>
                <a:spcPts val="500"/>
              </a:spcAft>
            </a:pP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 Bộ chuyển đổi điện áp</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37" name="TextBox 36"/>
          <p:cNvSpPr txBox="1"/>
          <p:nvPr/>
        </p:nvSpPr>
        <p:spPr>
          <a:xfrm>
            <a:off x="2743200" y="6315347"/>
            <a:ext cx="6442840" cy="477054"/>
          </a:xfrm>
          <a:prstGeom prst="rect">
            <a:avLst/>
          </a:prstGeom>
          <a:noFill/>
        </p:spPr>
        <p:txBody>
          <a:bodyPr wrap="square">
            <a:spAutoFit/>
          </a:bodyPr>
          <a:lstStyle/>
          <a:p>
            <a:pPr algn="ctr"/>
            <a:r>
              <a:rPr lang="en-US" sz="25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Hai loại thiết bị cung cấp nguồn điện.</a:t>
            </a:r>
            <a:endParaRPr lang="en-US" sz="2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4" grpId="0"/>
      <p:bldP spid="35"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3"/>
            <a:ext cx="11275469" cy="1943747"/>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1160464" y="782122"/>
            <a:ext cx="10389814" cy="2000548"/>
          </a:xfrm>
          <a:prstGeom prst="rect">
            <a:avLst/>
          </a:prstGeom>
          <a:noFill/>
          <a:ln>
            <a:noFill/>
          </a:ln>
          <a:effectLst/>
        </p:spPr>
        <p:txBody>
          <a:bodyPr wrap="square">
            <a:spAutoFit/>
          </a:bodyPr>
          <a:lstStyle/>
          <a:p>
            <a:pPr marL="0" marR="0">
              <a:spcBef>
                <a:spcPts val="0"/>
              </a:spcBef>
            </a:pP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Hãy</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quan</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sát</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chuyển</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đổi</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điện</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áp</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tham</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khảo</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kí</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hiệu</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ở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Bảng</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thảo</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luận</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để</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trả</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lời</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câu</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hỏi</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sau</a:t>
            </a:r>
            <a:r>
              <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marR="0" indent="-457200">
              <a:spcBef>
                <a:spcPts val="0"/>
              </a:spcBef>
              <a:buAutoNum type="arabicPeriod"/>
            </a:pP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Chức</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năng</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của</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hai</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là</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gì</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Giống</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khác</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nhau</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thế</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nào</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marR="0" indent="-457200">
              <a:spcBef>
                <a:spcPts val="0"/>
              </a:spcBef>
              <a:buAutoNum type="arabicPeriod"/>
            </a:pP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Bộ</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chuyển</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đổi</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điện</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áp</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điện</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áp</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vào</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bao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nhiêu</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marR="0" indent="-457200">
              <a:spcBef>
                <a:spcPts val="0"/>
              </a:spcBef>
              <a:buAutoNum type="arabicPeriod"/>
            </a:pP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điện</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áp</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ra</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như</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thế</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nào</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marR="0" indent="-457200">
              <a:spcBef>
                <a:spcPts val="0"/>
              </a:spcBef>
              <a:buAutoNum type="arabicPeriod"/>
            </a:pP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Những</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nguy</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cơ</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nào</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có</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thể</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gây</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mất</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toàn</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hoặc</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hỏng</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khi</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bị</a:t>
            </a:r>
            <a:r>
              <a:rPr lang="en-US" sz="20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2000" i="1" dirty="0">
              <a:effectLst/>
              <a:latin typeface="Arial" panose="020B0604020202020204" pitchFamily="34" charset="0"/>
              <a:ea typeface="游明朝" panose="02020400000000000000" pitchFamily="18" charset="-128"/>
              <a:cs typeface="Arial" panose="020B0604020202020204" pitchFamily="34" charset="0"/>
            </a:endParaRPr>
          </a:p>
        </p:txBody>
      </p:sp>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01379" y="541049"/>
            <a:ext cx="480281" cy="442625"/>
          </a:xfrm>
          <a:prstGeom prst="rect">
            <a:avLst/>
          </a:prstGeom>
        </p:spPr>
      </p:pic>
      <p:pic>
        <p:nvPicPr>
          <p:cNvPr id="4" name="Picture 3"/>
          <p:cNvPicPr>
            <a:picLocks noChangeAspect="1"/>
          </p:cNvPicPr>
          <p:nvPr/>
        </p:nvPicPr>
        <p:blipFill>
          <a:blip r:embed="rId3"/>
          <a:stretch>
            <a:fillRect/>
          </a:stretch>
        </p:blipFill>
        <p:spPr>
          <a:xfrm>
            <a:off x="5518554" y="3030620"/>
            <a:ext cx="6491301" cy="3405187"/>
          </a:xfrm>
          <a:prstGeom prst="rect">
            <a:avLst/>
          </a:prstGeom>
        </p:spPr>
      </p:pic>
      <p:grpSp>
        <p:nvGrpSpPr>
          <p:cNvPr id="24" name="Group 23"/>
          <p:cNvGrpSpPr/>
          <p:nvPr/>
        </p:nvGrpSpPr>
        <p:grpSpPr>
          <a:xfrm>
            <a:off x="265986" y="3429000"/>
            <a:ext cx="3467814" cy="2057400"/>
            <a:chOff x="457200" y="2743200"/>
            <a:chExt cx="6344307" cy="3313826"/>
          </a:xfrm>
        </p:grpSpPr>
        <p:pic>
          <p:nvPicPr>
            <p:cNvPr id="25" name="Picture 24" descr="A picture containing text, white&#10;&#10;Description automatically generated"/>
            <p:cNvPicPr>
              <a:picLocks noChangeAspect="1"/>
            </p:cNvPicPr>
            <p:nvPr/>
          </p:nvPicPr>
          <p:blipFill rotWithShape="1">
            <a:blip r:embed="rId4" cstate="print">
              <a:extLst>
                <a:ext uri="{28A0092B-C50C-407E-A947-70E740481C1C}">
                  <a14:useLocalDpi xmlns:a14="http://schemas.microsoft.com/office/drawing/2010/main" val="0"/>
                </a:ext>
              </a:extLst>
            </a:blip>
            <a:srcRect l="14505" t="1474" r="15986" b="-1278"/>
            <a:stretch>
              <a:fillRect/>
            </a:stretch>
          </p:blipFill>
          <p:spPr>
            <a:xfrm rot="16200000">
              <a:off x="1972441" y="1227959"/>
              <a:ext cx="3313826" cy="6344307"/>
            </a:xfrm>
            <a:prstGeom prst="rect">
              <a:avLst/>
            </a:prstGeom>
            <a:ln>
              <a:noFill/>
            </a:ln>
            <a:effectLst>
              <a:softEdge rad="112500"/>
            </a:effectLst>
          </p:spPr>
        </p:pic>
        <p:pic>
          <p:nvPicPr>
            <p:cNvPr id="26" name="Picture 25" descr="A picture containing text, white&#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31270" t="43429" r="51148" b="41680"/>
            <a:stretch>
              <a:fillRect/>
            </a:stretch>
          </p:blipFill>
          <p:spPr>
            <a:xfrm rot="16200000">
              <a:off x="451366" y="3061215"/>
              <a:ext cx="1162051" cy="983217"/>
            </a:xfrm>
            <a:prstGeom prst="rect">
              <a:avLst/>
            </a:prstGeom>
            <a:ln>
              <a:noFill/>
            </a:ln>
            <a:effectLst>
              <a:softEdge rad="112500"/>
            </a:effectLst>
          </p:spPr>
        </p:pic>
      </p:grpSp>
      <p:pic>
        <p:nvPicPr>
          <p:cNvPr id="27" name="Picture 26" descr="Qr code&#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13334" t="8838" r="2500" b="17245"/>
          <a:stretch>
            <a:fillRect/>
          </a:stretch>
        </p:blipFill>
        <p:spPr>
          <a:xfrm rot="5400000">
            <a:off x="3491198" y="3724972"/>
            <a:ext cx="2293606" cy="1510709"/>
          </a:xfrm>
          <a:prstGeom prst="rect">
            <a:avLst/>
          </a:prstGeom>
        </p:spPr>
      </p:pic>
      <p:sp>
        <p:nvSpPr>
          <p:cNvPr id="28" name="TextBox 27"/>
          <p:cNvSpPr txBox="1"/>
          <p:nvPr/>
        </p:nvSpPr>
        <p:spPr>
          <a:xfrm>
            <a:off x="861801" y="5659188"/>
            <a:ext cx="1848753" cy="373757"/>
          </a:xfrm>
          <a:prstGeom prst="rect">
            <a:avLst/>
          </a:prstGeom>
          <a:noFill/>
        </p:spPr>
        <p:txBody>
          <a:bodyPr wrap="square">
            <a:spAutoFit/>
          </a:bodyPr>
          <a:lstStyle/>
          <a:p>
            <a:pPr marL="0" marR="0" algn="ctr">
              <a:lnSpc>
                <a:spcPct val="107000"/>
              </a:lnSpc>
              <a:spcBef>
                <a:spcPts val="0"/>
              </a:spcBef>
              <a:spcAft>
                <a:spcPts val="500"/>
              </a:spcAft>
            </a:pPr>
            <a:r>
              <a:rPr lang="en-US" sz="1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 Máy biến áp</a:t>
            </a:r>
            <a:endParaRPr lang="en-US" sz="16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29" name="TextBox 28"/>
          <p:cNvSpPr txBox="1"/>
          <p:nvPr/>
        </p:nvSpPr>
        <p:spPr>
          <a:xfrm>
            <a:off x="3565281" y="5846067"/>
            <a:ext cx="1848753" cy="670120"/>
          </a:xfrm>
          <a:prstGeom prst="rect">
            <a:avLst/>
          </a:prstGeom>
          <a:noFill/>
        </p:spPr>
        <p:txBody>
          <a:bodyPr wrap="square">
            <a:spAutoFit/>
          </a:bodyPr>
          <a:lstStyle/>
          <a:p>
            <a:pPr marL="0" marR="0" algn="ctr">
              <a:lnSpc>
                <a:spcPct val="107000"/>
              </a:lnSpc>
              <a:spcBef>
                <a:spcPts val="0"/>
              </a:spcBef>
              <a:spcAft>
                <a:spcPts val="500"/>
              </a:spcAft>
            </a:pPr>
            <a:r>
              <a:rPr lang="en-US" sz="1800" i="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 Bộ chuyển đổi điện áp</a:t>
            </a:r>
            <a:endParaRPr lang="en-US" sz="1600">
              <a:effectLst/>
              <a:latin typeface="Calibri" panose="020F0502020204030204" pitchFamily="34" charset="0"/>
              <a:ea typeface="游明朝" panose="02020400000000000000" pitchFamily="18" charset="-128"/>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0317821" cy="551822"/>
            <a:chOff x="-3007" y="2231322"/>
            <a:chExt cx="10253890" cy="770302"/>
          </a:xfrm>
        </p:grpSpPr>
        <p:grpSp>
          <p:nvGrpSpPr>
            <p:cNvPr id="5" name="Group 70"/>
            <p:cNvGrpSpPr/>
            <p:nvPr/>
          </p:nvGrpSpPr>
          <p:grpSpPr bwMode="auto">
            <a:xfrm>
              <a:off x="286110" y="2280389"/>
              <a:ext cx="9586135" cy="708275"/>
              <a:chOff x="564748" y="3403331"/>
              <a:chExt cx="4936412"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4936412"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An toàn khi sử dụng thiết bị thí nghiệm</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304800" y="634568"/>
            <a:ext cx="579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2. Sử dụng các thiết bị nhiệt và thủy tinh</a:t>
            </a:r>
            <a:endParaRPr lang="en-US" altLang="en-US" sz="2400" i="1">
              <a:solidFill>
                <a:srgbClr val="0070C0"/>
              </a:solidFill>
              <a:cs typeface="Arial" panose="020B0604020202020204" pitchFamily="34" charset="0"/>
            </a:endParaRPr>
          </a:p>
        </p:txBody>
      </p:sp>
      <p:grpSp>
        <p:nvGrpSpPr>
          <p:cNvPr id="3" name="Group 2"/>
          <p:cNvGrpSpPr/>
          <p:nvPr/>
        </p:nvGrpSpPr>
        <p:grpSpPr>
          <a:xfrm>
            <a:off x="838200" y="1112529"/>
            <a:ext cx="10210800" cy="1197682"/>
            <a:chOff x="834244" y="1828413"/>
            <a:chExt cx="10834579" cy="2843390"/>
          </a:xfrm>
        </p:grpSpPr>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36" name="TextBox 35"/>
          <p:cNvSpPr txBox="1"/>
          <p:nvPr/>
        </p:nvSpPr>
        <p:spPr>
          <a:xfrm>
            <a:off x="1403666" y="1280483"/>
            <a:ext cx="8877300" cy="861774"/>
          </a:xfrm>
          <a:prstGeom prst="rect">
            <a:avLst/>
          </a:prstGeom>
          <a:noFill/>
        </p:spPr>
        <p:txBody>
          <a:bodyPr wrap="square">
            <a:spAutoFit/>
          </a:bodyPr>
          <a:lstStyle/>
          <a:p>
            <a:pPr marL="0" marR="0" algn="ctr">
              <a:spcBef>
                <a:spcPts val="0"/>
              </a:spcBef>
            </a:pPr>
            <a:r>
              <a:rPr lang="en-US" sz="2500" dirty="0" err="1">
                <a:solidFill>
                  <a:srgbClr val="000000"/>
                </a:solidFill>
                <a:effectLst/>
                <a:latin typeface="Arial" panose="020B0604020202020204" pitchFamily="34" charset="0"/>
                <a:ea typeface="Times New Roman" panose="02020603050405020304" pitchFamily="18" charset="0"/>
              </a:rPr>
              <a:t>Các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thiết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bị</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đun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nóng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có</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thể</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gây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bỏng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với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người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sử</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dụng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gây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nứt</a:t>
            </a:r>
            <a:r>
              <a:rPr lang="en-US" sz="2500" dirty="0">
                <a:solidFill>
                  <a:srgbClr val="000000"/>
                </a:solidFill>
                <a:latin typeface="Arial" panose="020B0604020202020204" pitchFamily="34" charset="0"/>
                <a:ea typeface="Times New Roman" panose="02020603050405020304" pitchFamily="18" charset="0"/>
              </a:rPr>
              <a: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vỡ</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các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bộ</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phận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làm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bằng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thủy</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tinh</a:t>
            </a:r>
            <a:r>
              <a:rPr lang="en-US" sz="2500" dirty="0">
                <a:solidFill>
                  <a:srgbClr val="000000"/>
                </a:solidFill>
                <a:effectLst/>
                <a:latin typeface="Arial" panose="020B0604020202020204" pitchFamily="34" charset="0"/>
                <a:ea typeface="Times New Roman" panose="02020603050405020304" pitchFamily="18" charset="0"/>
              </a:rPr>
              <a:t>.</a:t>
            </a:r>
            <a:endParaRPr lang="en-US" sz="2500" dirty="0">
              <a:effectLst/>
              <a:latin typeface="Times New Roman" panose="02020603050405020304" pitchFamily="18" charset="0"/>
              <a:ea typeface="Times New Roman" panose="02020603050405020304" pitchFamily="18" charset="0"/>
            </a:endParaRPr>
          </a:p>
        </p:txBody>
      </p:sp>
      <p:pic>
        <p:nvPicPr>
          <p:cNvPr id="20" name="Picture 19" descr="Graphical user interface, website&#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b="8824"/>
          <a:stretch>
            <a:fillRect/>
          </a:stretch>
        </p:blipFill>
        <p:spPr>
          <a:xfrm>
            <a:off x="5420540" y="2591902"/>
            <a:ext cx="5831779" cy="3817494"/>
          </a:xfrm>
          <a:prstGeom prst="rect">
            <a:avLst/>
          </a:prstGeom>
          <a:ln>
            <a:noFill/>
          </a:ln>
          <a:effectLst>
            <a:softEdge rad="112500"/>
          </a:effectLst>
        </p:spPr>
      </p:pic>
      <p:pic>
        <p:nvPicPr>
          <p:cNvPr id="10" name="Picture 9" descr="A picture containing text, sky&#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915" y="2658300"/>
            <a:ext cx="4400570" cy="3817494"/>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4"/>
            <a:ext cx="11275469" cy="1399620"/>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976405" y="792758"/>
            <a:ext cx="10360571" cy="1338828"/>
          </a:xfrm>
          <a:prstGeom prst="rect">
            <a:avLst/>
          </a:prstGeom>
          <a:noFill/>
          <a:ln>
            <a:noFill/>
          </a:ln>
          <a:effectLst/>
        </p:spPr>
        <p:txBody>
          <a:bodyPr wrap="square">
            <a:spAutoFit/>
          </a:bodyPr>
          <a:lstStyle/>
          <a:p>
            <a:pPr marL="0" marR="0" algn="ctr">
              <a:spcBef>
                <a:spcPts val="0"/>
              </a:spcBef>
            </a:pPr>
            <a:r>
              <a:rPr lang="en-US" sz="2700">
                <a:solidFill>
                  <a:srgbClr val="000000"/>
                </a:solidFill>
                <a:effectLst/>
                <a:latin typeface="Arial" panose="020B0604020202020204" pitchFamily="34" charset="0"/>
                <a:ea typeface="Times New Roman" panose="02020603050405020304" pitchFamily="18" charset="0"/>
              </a:rPr>
              <a:t>Quan sát thiết bị thí nghiệm về nhiệt học và cho biết: đặc điểm của các dụng cụ thí nghiệm trong khi tiến hành thí nghiệm để đảm bảo an toàn cần chú ý đến điều gì?</a:t>
            </a:r>
            <a:endParaRPr lang="en-US" sz="2700">
              <a:effectLst/>
              <a:latin typeface="Times New Roman" panose="02020603050405020304" pitchFamily="18" charset="0"/>
              <a:ea typeface="Times New Roman" panose="02020603050405020304" pitchFamily="18" charset="0"/>
            </a:endParaRPr>
          </a:p>
        </p:txBody>
      </p:sp>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01379" y="541049"/>
            <a:ext cx="480281" cy="442625"/>
          </a:xfrm>
          <a:prstGeom prst="rect">
            <a:avLst/>
          </a:prstGeom>
        </p:spPr>
      </p:pic>
      <p:pic>
        <p:nvPicPr>
          <p:cNvPr id="16" name="Picture 15" descr="A picture containing text, receipt&#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19167" t="6541" r="28333" b="14398"/>
          <a:stretch>
            <a:fillRect/>
          </a:stretch>
        </p:blipFill>
        <p:spPr>
          <a:xfrm rot="5400000">
            <a:off x="4464587" y="1996489"/>
            <a:ext cx="4227131" cy="47743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0317821" cy="551822"/>
            <a:chOff x="-3007" y="2231322"/>
            <a:chExt cx="10253890" cy="770302"/>
          </a:xfrm>
        </p:grpSpPr>
        <p:grpSp>
          <p:nvGrpSpPr>
            <p:cNvPr id="5" name="Group 70"/>
            <p:cNvGrpSpPr/>
            <p:nvPr/>
          </p:nvGrpSpPr>
          <p:grpSpPr bwMode="auto">
            <a:xfrm>
              <a:off x="286110" y="2280389"/>
              <a:ext cx="9586135" cy="708275"/>
              <a:chOff x="564748" y="3403331"/>
              <a:chExt cx="4936412"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4936412"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4" y="2231322"/>
              <a:ext cx="904167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An toàn khi sử dụng thiết bị thí nghiệm</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304800" y="634568"/>
            <a:ext cx="579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3. Sử dụng các thiết bị quang học</a:t>
            </a:r>
            <a:endParaRPr lang="en-US" altLang="en-US" sz="2400" i="1">
              <a:solidFill>
                <a:srgbClr val="0070C0"/>
              </a:solidFill>
              <a:cs typeface="Arial" panose="020B0604020202020204" pitchFamily="34" charset="0"/>
            </a:endParaRPr>
          </a:p>
        </p:txBody>
      </p:sp>
      <p:grpSp>
        <p:nvGrpSpPr>
          <p:cNvPr id="3" name="Group 2"/>
          <p:cNvGrpSpPr/>
          <p:nvPr/>
        </p:nvGrpSpPr>
        <p:grpSpPr>
          <a:xfrm>
            <a:off x="247650" y="1269772"/>
            <a:ext cx="12039600" cy="1021071"/>
            <a:chOff x="834244" y="1828413"/>
            <a:chExt cx="10834579" cy="2843390"/>
          </a:xfrm>
        </p:grpSpPr>
        <p:pic>
          <p:nvPicPr>
            <p:cNvPr id="23" name="Picture 5" descr="empty-blue-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36" name="TextBox 35"/>
          <p:cNvSpPr txBox="1"/>
          <p:nvPr/>
        </p:nvSpPr>
        <p:spPr>
          <a:xfrm>
            <a:off x="819150" y="1326725"/>
            <a:ext cx="10553700" cy="861774"/>
          </a:xfrm>
          <a:prstGeom prst="rect">
            <a:avLst/>
          </a:prstGeom>
          <a:noFill/>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Các thiết bị quang học rất dễ mốc, xước, nứt, vỡ và dính bụi bẩn, làm ảnh hưởng đến đường truyền tia sáng và sai lệch kết quả thí nghiệm.</a:t>
            </a:r>
            <a:endParaRPr lang="en-US" sz="2500">
              <a:effectLst/>
              <a:latin typeface="Times New Roman" panose="02020603050405020304" pitchFamily="18" charset="0"/>
              <a:ea typeface="Times New Roman" panose="02020603050405020304" pitchFamily="18" charset="0"/>
            </a:endParaRPr>
          </a:p>
        </p:txBody>
      </p:sp>
      <p:pic>
        <p:nvPicPr>
          <p:cNvPr id="11" name="Picture 10" descr="A picture containing wall, indoor, appliance&#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4167" t="19909" r="16667" b="2860"/>
          <a:stretch>
            <a:fillRect/>
          </a:stretch>
        </p:blipFill>
        <p:spPr>
          <a:xfrm>
            <a:off x="6172200" y="2528396"/>
            <a:ext cx="4876800" cy="3465096"/>
          </a:xfrm>
          <a:prstGeom prst="rect">
            <a:avLst/>
          </a:prstGeom>
          <a:ln>
            <a:noFill/>
          </a:ln>
          <a:effectLst>
            <a:softEdge rad="112500"/>
          </a:effectLst>
        </p:spPr>
      </p:pic>
      <p:pic>
        <p:nvPicPr>
          <p:cNvPr id="13" name="Picture 12" descr="A picture containing wall, indoor, light&#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5625" t="14115" b="8332"/>
          <a:stretch>
            <a:fillRect/>
          </a:stretch>
        </p:blipFill>
        <p:spPr>
          <a:xfrm>
            <a:off x="452941" y="2578289"/>
            <a:ext cx="5460439" cy="3365311"/>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endParaRPr lang="en-US" sz="2600" b="1">
                <a:latin typeface="Arial" panose="020B0604020202020204" pitchFamily="34" charset="0"/>
                <a:cs typeface="Arial" panose="020B0604020202020204" pitchFamily="34" charset="0"/>
              </a:endParaRPr>
            </a:p>
          </p:txBody>
        </p:sp>
      </p:grpSp>
      <p:sp>
        <p:nvSpPr>
          <p:cNvPr id="11" name="Rectangle: Rounded Corners 10"/>
          <p:cNvSpPr/>
          <p:nvPr/>
        </p:nvSpPr>
        <p:spPr>
          <a:xfrm>
            <a:off x="641722" y="838924"/>
            <a:ext cx="11275469" cy="1066076"/>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p:cNvSpPr txBox="1">
            <a:spLocks noChangeArrowheads="1"/>
          </p:cNvSpPr>
          <p:nvPr/>
        </p:nvSpPr>
        <p:spPr bwMode="auto">
          <a:xfrm>
            <a:off x="803041" y="910949"/>
            <a:ext cx="11155190" cy="861774"/>
          </a:xfrm>
          <a:prstGeom prst="rect">
            <a:avLst/>
          </a:prstGeom>
          <a:noFill/>
          <a:ln>
            <a:noFill/>
          </a:ln>
          <a:effectLst/>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Quan sát thiết bị thí nghiệm quang hình và cho biết: đặc điểm của các dụng cụ thí nghiệm khi sử dụng và bảo quản thiết bị cần chú ý đến điều gì?</a:t>
            </a:r>
            <a:endParaRPr lang="en-US" sz="2500">
              <a:effectLst/>
              <a:latin typeface="Times New Roman" panose="02020603050405020304" pitchFamily="18" charset="0"/>
              <a:ea typeface="Times New Roman" panose="02020603050405020304" pitchFamily="18" charset="0"/>
            </a:endParaRPr>
          </a:p>
        </p:txBody>
      </p:sp>
      <p:sp>
        <p:nvSpPr>
          <p:cNvPr id="20" name="Oval 19"/>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a:fillRect/>
          </a:stretch>
        </p:blipFill>
        <p:spPr>
          <a:xfrm flipH="1">
            <a:off x="501379" y="541049"/>
            <a:ext cx="480281" cy="442625"/>
          </a:xfrm>
          <a:prstGeom prst="rect">
            <a:avLst/>
          </a:prstGeom>
        </p:spPr>
      </p:pic>
      <p:pic>
        <p:nvPicPr>
          <p:cNvPr id="10" name="Picture 9" descr="A picture containing wall, indoor&#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682" t="33362" r="1883" b="4587"/>
          <a:stretch>
            <a:fillRect/>
          </a:stretch>
        </p:blipFill>
        <p:spPr>
          <a:xfrm>
            <a:off x="981660" y="2058124"/>
            <a:ext cx="9753600" cy="4416725"/>
          </a:xfrm>
          <a:prstGeom prst="rect">
            <a:avLst/>
          </a:prstGeom>
          <a:ln>
            <a:noFill/>
          </a:ln>
          <a:effectLst>
            <a:softEdge rad="112500"/>
          </a:effectLst>
        </p:spPr>
      </p:pic>
      <p:sp>
        <p:nvSpPr>
          <p:cNvPr id="13" name="TextBox 12"/>
          <p:cNvSpPr txBox="1"/>
          <p:nvPr/>
        </p:nvSpPr>
        <p:spPr>
          <a:xfrm>
            <a:off x="3810000" y="2514600"/>
            <a:ext cx="990324" cy="430887"/>
          </a:xfrm>
          <a:prstGeom prst="rect">
            <a:avLst/>
          </a:prstGeom>
          <a:noFill/>
        </p:spPr>
        <p:txBody>
          <a:bodyPr wrap="square" rtlCol="0">
            <a:spAutoFit/>
          </a:bodyPr>
          <a:lstStyle/>
          <a:p>
            <a:pPr algn="ctr"/>
            <a:r>
              <a:rPr lang="en-US" sz="2200">
                <a:latin typeface="Arial" panose="020B0604020202020204" pitchFamily="34" charset="0"/>
                <a:cs typeface="Arial" panose="020B0604020202020204" pitchFamily="34" charset="0"/>
              </a:rPr>
              <a:t>Đèn</a:t>
            </a:r>
            <a:endParaRPr lang="en-US" sz="2200">
              <a:latin typeface="Arial" panose="020B0604020202020204" pitchFamily="34" charset="0"/>
              <a:cs typeface="Arial" panose="020B0604020202020204" pitchFamily="34" charset="0"/>
            </a:endParaRPr>
          </a:p>
        </p:txBody>
      </p:sp>
      <p:sp>
        <p:nvSpPr>
          <p:cNvPr id="17" name="TextBox 16"/>
          <p:cNvSpPr txBox="1"/>
          <p:nvPr/>
        </p:nvSpPr>
        <p:spPr>
          <a:xfrm>
            <a:off x="4952724" y="2504089"/>
            <a:ext cx="1537707" cy="430887"/>
          </a:xfrm>
          <a:prstGeom prst="rect">
            <a:avLst/>
          </a:prstGeom>
          <a:noFill/>
        </p:spPr>
        <p:txBody>
          <a:bodyPr wrap="square" rtlCol="0">
            <a:spAutoFit/>
          </a:bodyPr>
          <a:lstStyle/>
          <a:p>
            <a:pPr algn="ctr"/>
            <a:r>
              <a:rPr lang="en-US" sz="2200">
                <a:latin typeface="Arial" panose="020B0604020202020204" pitchFamily="34" charset="0"/>
                <a:cs typeface="Arial" panose="020B0604020202020204" pitchFamily="34" charset="0"/>
              </a:rPr>
              <a:t>Thấu kính</a:t>
            </a:r>
            <a:endParaRPr lang="en-US" sz="2200">
              <a:latin typeface="Arial" panose="020B0604020202020204" pitchFamily="34" charset="0"/>
              <a:cs typeface="Arial" panose="020B0604020202020204" pitchFamily="34" charset="0"/>
            </a:endParaRPr>
          </a:p>
        </p:txBody>
      </p:sp>
      <p:sp>
        <p:nvSpPr>
          <p:cNvPr id="19" name="TextBox 18"/>
          <p:cNvSpPr txBox="1"/>
          <p:nvPr/>
        </p:nvSpPr>
        <p:spPr>
          <a:xfrm>
            <a:off x="8153400" y="2317548"/>
            <a:ext cx="1537707" cy="430887"/>
          </a:xfrm>
          <a:prstGeom prst="rect">
            <a:avLst/>
          </a:prstGeom>
          <a:noFill/>
        </p:spPr>
        <p:txBody>
          <a:bodyPr wrap="square" rtlCol="0">
            <a:spAutoFit/>
          </a:bodyPr>
          <a:lstStyle/>
          <a:p>
            <a:pPr algn="ctr"/>
            <a:r>
              <a:rPr lang="en-US" sz="2200">
                <a:latin typeface="Arial" panose="020B0604020202020204" pitchFamily="34" charset="0"/>
                <a:cs typeface="Arial" panose="020B0604020202020204" pitchFamily="34" charset="0"/>
              </a:rPr>
              <a:t>Màn ảnh</a:t>
            </a:r>
            <a:endParaRPr lang="en-US" sz="220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7020" y="65599"/>
            <a:ext cx="11841819" cy="551822"/>
            <a:chOff x="-3007" y="2231322"/>
            <a:chExt cx="11768445" cy="770302"/>
          </a:xfrm>
        </p:grpSpPr>
        <p:grpSp>
          <p:nvGrpSpPr>
            <p:cNvPr id="5" name="Group 70"/>
            <p:cNvGrpSpPr/>
            <p:nvPr/>
          </p:nvGrpSpPr>
          <p:grpSpPr bwMode="auto">
            <a:xfrm>
              <a:off x="286110" y="2280389"/>
              <a:ext cx="11479328" cy="708275"/>
              <a:chOff x="564748" y="3403331"/>
              <a:chExt cx="5911318" cy="1364238"/>
            </a:xfrm>
          </p:grpSpPr>
          <p:pic>
            <p:nvPicPr>
              <p:cNvPr id="8" name="Picture 8" descr="empty-green-rectang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748" y="3403331"/>
                <a:ext cx="5911318"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green-top-f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7656" y="3887448"/>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p:cNvSpPr txBox="1"/>
            <p:nvPr/>
          </p:nvSpPr>
          <p:spPr bwMode="auto">
            <a:xfrm>
              <a:off x="-3007" y="2314211"/>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7" name="Rectangle 1026060"/>
            <p:cNvSpPr>
              <a:spLocks noChangeArrowheads="1"/>
            </p:cNvSpPr>
            <p:nvPr/>
          </p:nvSpPr>
          <p:spPr bwMode="auto">
            <a:xfrm>
              <a:off x="1209203" y="2231322"/>
              <a:ext cx="10416069" cy="756154"/>
            </a:xfrm>
            <a:prstGeom prst="rect">
              <a:avLst/>
            </a:prstGeom>
            <a:noFill/>
            <a:ln w="9525" algn="ctr">
              <a:noFill/>
              <a:miter lim="800000"/>
            </a:ln>
          </p:spPr>
          <p:txBody>
            <a:bodyPr wrap="square" lIns="109728" tIns="54864" rIns="109728" bIns="54864">
              <a:spAutoFit/>
            </a:bodyPr>
            <a:lstStyle>
              <a:lvl1pPr marL="287655" indent="-287655"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5">
                <a:buClr>
                  <a:schemeClr val="tx2"/>
                </a:buClr>
                <a:buSzPct val="95000"/>
                <a:defRPr/>
              </a:pPr>
              <a:r>
                <a:rPr lang="en-US" sz="2800" i="1">
                  <a:cs typeface="Arial" panose="020B0604020202020204" pitchFamily="34" charset="0"/>
                </a:rPr>
                <a:t>Nguy cơ mất an toàn trong sử dụng thiết bị thí nghiệm vật lí</a:t>
              </a:r>
              <a:endParaRPr lang="en-US" sz="2800" dirty="0">
                <a:cs typeface="Arial" panose="020B0604020202020204" pitchFamily="34" charset="0"/>
              </a:endParaRPr>
            </a:p>
          </p:txBody>
        </p:sp>
      </p:grpSp>
      <p:sp>
        <p:nvSpPr>
          <p:cNvPr id="24" name="Text Box 13"/>
          <p:cNvSpPr txBox="1">
            <a:spLocks noChangeArrowheads="1"/>
          </p:cNvSpPr>
          <p:nvPr/>
        </p:nvSpPr>
        <p:spPr bwMode="auto">
          <a:xfrm>
            <a:off x="304800" y="634568"/>
            <a:ext cx="579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i="1">
                <a:solidFill>
                  <a:srgbClr val="0070C0"/>
                </a:solidFill>
                <a:cs typeface="Arial" panose="020B0604020202020204" pitchFamily="34" charset="0"/>
              </a:rPr>
              <a:t>1. Nguy cơ nguy hiểm cho người sử dụng</a:t>
            </a:r>
            <a:endParaRPr lang="en-US" altLang="en-US" sz="2400" i="1">
              <a:solidFill>
                <a:srgbClr val="0070C0"/>
              </a:solidFill>
              <a:cs typeface="Arial" panose="020B0604020202020204" pitchFamily="34" charset="0"/>
            </a:endParaRPr>
          </a:p>
        </p:txBody>
      </p:sp>
      <p:sp>
        <p:nvSpPr>
          <p:cNvPr id="36" name="TextBox 35"/>
          <p:cNvSpPr txBox="1"/>
          <p:nvPr/>
        </p:nvSpPr>
        <p:spPr>
          <a:xfrm>
            <a:off x="1436949" y="1091724"/>
            <a:ext cx="8449273" cy="861774"/>
          </a:xfrm>
          <a:prstGeom prst="rect">
            <a:avLst/>
          </a:prstGeom>
          <a:noFill/>
        </p:spPr>
        <p:txBody>
          <a:bodyPr wrap="square">
            <a:spAutoFit/>
          </a:bodyPr>
          <a:lstStyle/>
          <a:p>
            <a:pPr marL="0" marR="0" algn="ctr">
              <a:spcBef>
                <a:spcPts val="0"/>
              </a:spcBef>
            </a:pPr>
            <a:r>
              <a:rPr lang="en-US" sz="2500">
                <a:solidFill>
                  <a:srgbClr val="000000"/>
                </a:solidFill>
                <a:effectLst/>
                <a:latin typeface="Arial" panose="020B0604020202020204" pitchFamily="34" charset="0"/>
                <a:ea typeface="Times New Roman" panose="02020603050405020304" pitchFamily="18" charset="0"/>
              </a:rPr>
              <a:t>Việc thực hiện sai thao tác sử dụng các thiết bị có thể dẫn đến nguy hiểm cho người sử dụng..</a:t>
            </a:r>
            <a:endParaRPr lang="en-US" sz="2500">
              <a:effectLst/>
              <a:latin typeface="Times New Roman" panose="02020603050405020304" pitchFamily="18" charset="0"/>
              <a:ea typeface="Times New Roman" panose="02020603050405020304" pitchFamily="18" charset="0"/>
            </a:endParaRPr>
          </a:p>
        </p:txBody>
      </p:sp>
      <p:sp>
        <p:nvSpPr>
          <p:cNvPr id="15" name="TextBox 14"/>
          <p:cNvSpPr txBox="1"/>
          <p:nvPr/>
        </p:nvSpPr>
        <p:spPr>
          <a:xfrm>
            <a:off x="172916" y="4474985"/>
            <a:ext cx="3543050" cy="769441"/>
          </a:xfrm>
          <a:prstGeom prst="rect">
            <a:avLst/>
          </a:prstGeom>
          <a:noFill/>
        </p:spPr>
        <p:txBody>
          <a:bodyPr wrap="square">
            <a:spAutoFit/>
          </a:bodyPr>
          <a:lstStyle/>
          <a:p>
            <a:pPr marL="0" marR="0" algn="ctr">
              <a:spcBef>
                <a:spcPts val="0"/>
              </a:spcBef>
            </a:pPr>
            <a:r>
              <a:rPr lang="en-US" sz="2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Bị bỏng khi chập điện hoặc cháy nổ do lửa, hoá chất. </a:t>
            </a:r>
            <a:endParaRPr lang="en-US" sz="22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16" name="TextBox 15"/>
          <p:cNvSpPr txBox="1"/>
          <p:nvPr/>
        </p:nvSpPr>
        <p:spPr>
          <a:xfrm>
            <a:off x="3835380" y="4499404"/>
            <a:ext cx="3975135" cy="769441"/>
          </a:xfrm>
          <a:prstGeom prst="rect">
            <a:avLst/>
          </a:prstGeom>
          <a:noFill/>
        </p:spPr>
        <p:txBody>
          <a:bodyPr wrap="square">
            <a:spAutoFit/>
          </a:bodyPr>
          <a:lstStyle/>
          <a:p>
            <a:pPr marL="0" marR="0" algn="ctr">
              <a:spcBef>
                <a:spcPts val="0"/>
              </a:spcBef>
            </a:pPr>
            <a:r>
              <a:rPr lang="en-US" sz="2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Bị thương khi sử dụng những vật sắc nhọn hoặc thuỷ tinh</a:t>
            </a:r>
            <a:endParaRPr lang="en-US" sz="2200">
              <a:effectLst/>
              <a:latin typeface="Calibri" panose="020F0502020204030204" pitchFamily="34" charset="0"/>
              <a:ea typeface="游明朝" panose="02020400000000000000" pitchFamily="18" charset="-128"/>
              <a:cs typeface="Times New Roman" panose="02020603050405020304" pitchFamily="18" charset="0"/>
            </a:endParaRPr>
          </a:p>
        </p:txBody>
      </p:sp>
      <p:sp>
        <p:nvSpPr>
          <p:cNvPr id="17" name="TextBox 16"/>
          <p:cNvSpPr txBox="1"/>
          <p:nvPr/>
        </p:nvSpPr>
        <p:spPr>
          <a:xfrm>
            <a:off x="7919170" y="4500380"/>
            <a:ext cx="3849261" cy="769441"/>
          </a:xfrm>
          <a:prstGeom prst="rect">
            <a:avLst/>
          </a:prstGeom>
          <a:noFill/>
        </p:spPr>
        <p:txBody>
          <a:bodyPr wrap="square">
            <a:spAutoFit/>
          </a:bodyPr>
          <a:lstStyle/>
          <a:p>
            <a:pPr marL="0" marR="0" algn="ctr">
              <a:spcBef>
                <a:spcPts val="0"/>
              </a:spcBef>
            </a:pPr>
            <a:r>
              <a:rPr lang="en-US" sz="2200">
                <a:solidFill>
                  <a:srgbClr val="000000"/>
                </a:solidFill>
                <a:latin typeface="Arial" panose="020B0604020202020204" pitchFamily="34" charset="0"/>
                <a:ea typeface="Times New Roman" panose="02020603050405020304" pitchFamily="18" charset="0"/>
                <a:cs typeface="Times New Roman" panose="02020603050405020304" pitchFamily="18" charset="0"/>
              </a:rPr>
              <a:t>t</a:t>
            </a:r>
            <a:r>
              <a:rPr lang="en-US" sz="2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ai nạn điện giật thường gây ra hậu quả nghiêm trọng</a:t>
            </a:r>
            <a:endParaRPr lang="en-US" sz="2200">
              <a:effectLst/>
              <a:latin typeface="Calibri" panose="020F0502020204030204" pitchFamily="34" charset="0"/>
              <a:ea typeface="游明朝" panose="02020400000000000000" pitchFamily="18" charset="-128"/>
              <a:cs typeface="Times New Roman" panose="02020603050405020304" pitchFamily="18" charset="0"/>
            </a:endParaRPr>
          </a:p>
        </p:txBody>
      </p:sp>
      <p:pic>
        <p:nvPicPr>
          <p:cNvPr id="18" name="Picture 17" descr="A picture containing floor, indoor&#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t="1" r="-237" b="9398"/>
          <a:stretch>
            <a:fillRect/>
          </a:stretch>
        </p:blipFill>
        <p:spPr>
          <a:xfrm>
            <a:off x="7823406" y="2073620"/>
            <a:ext cx="4125633" cy="2496714"/>
          </a:xfrm>
          <a:prstGeom prst="rect">
            <a:avLst/>
          </a:prstGeom>
          <a:ln>
            <a:noFill/>
          </a:ln>
          <a:effectLst>
            <a:softEdge rad="112500"/>
          </a:effectLst>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237" t="9124" r="-1"/>
          <a:stretch>
            <a:fillRect/>
          </a:stretch>
        </p:blipFill>
        <p:spPr>
          <a:xfrm>
            <a:off x="386970" y="2003958"/>
            <a:ext cx="3543050" cy="2420567"/>
          </a:xfrm>
          <a:prstGeom prst="rect">
            <a:avLst/>
          </a:prstGeom>
          <a:ln>
            <a:noFill/>
          </a:ln>
          <a:effectLst>
            <a:softEdge rad="112500"/>
          </a:effectLst>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3835" t="-349" r="12496"/>
          <a:stretch>
            <a:fillRect/>
          </a:stretch>
        </p:blipFill>
        <p:spPr>
          <a:xfrm>
            <a:off x="3878381" y="2047210"/>
            <a:ext cx="3945025" cy="2476645"/>
          </a:xfrm>
          <a:prstGeom prst="rect">
            <a:avLst/>
          </a:prstGeom>
          <a:ln>
            <a:noFill/>
          </a:ln>
          <a:effectLst>
            <a:softEdge rad="112500"/>
          </a:effectLst>
        </p:spPr>
      </p:pic>
      <p:grpSp>
        <p:nvGrpSpPr>
          <p:cNvPr id="21" name="Group 20"/>
          <p:cNvGrpSpPr/>
          <p:nvPr/>
        </p:nvGrpSpPr>
        <p:grpSpPr>
          <a:xfrm>
            <a:off x="370545" y="5508956"/>
            <a:ext cx="11372137" cy="971621"/>
            <a:chOff x="834244" y="1828413"/>
            <a:chExt cx="10834579" cy="2843390"/>
          </a:xfrm>
        </p:grpSpPr>
        <p:pic>
          <p:nvPicPr>
            <p:cNvPr id="22" name="Picture 5" descr="empty-blue-rectang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26" name="TextBox 25"/>
          <p:cNvSpPr txBox="1"/>
          <p:nvPr/>
        </p:nvSpPr>
        <p:spPr>
          <a:xfrm>
            <a:off x="1014393" y="5584108"/>
            <a:ext cx="9584583" cy="861774"/>
          </a:xfrm>
          <a:prstGeom prst="rect">
            <a:avLst/>
          </a:prstGeom>
          <a:noFill/>
        </p:spPr>
        <p:txBody>
          <a:bodyPr wrap="square">
            <a:spAutoFit/>
          </a:bodyPr>
          <a:lstStyle/>
          <a:p>
            <a:pPr marL="0" marR="0" algn="ctr">
              <a:spcBef>
                <a:spcPts val="0"/>
              </a:spcBef>
            </a:pPr>
            <a:r>
              <a:rPr lang="en-US" sz="2500">
                <a:solidFill>
                  <a:srgbClr val="000000"/>
                </a:solidFill>
                <a:latin typeface="Arial" panose="020B0604020202020204" pitchFamily="34" charset="0"/>
                <a:ea typeface="Times New Roman" panose="02020603050405020304" pitchFamily="18" charset="0"/>
              </a:rPr>
              <a:t>K</a:t>
            </a:r>
            <a:r>
              <a:rPr lang="en-US" sz="2500">
                <a:solidFill>
                  <a:srgbClr val="000000"/>
                </a:solidFill>
                <a:effectLst/>
                <a:latin typeface="Arial" panose="020B0604020202020204" pitchFamily="34" charset="0"/>
                <a:ea typeface="Times New Roman" panose="02020603050405020304" pitchFamily="18" charset="0"/>
              </a:rPr>
              <a:t>hi tiến hành thí nghiệm cần tuân thủ nghiêm ngặt các quy định trong phòng thực hành và hướng dẫn của giáo viên.</a:t>
            </a:r>
            <a:endParaRPr lang="en-US" sz="2500">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6" grpId="0"/>
    </p:bldLst>
  </p:timing>
</p:sld>
</file>

<file path=ppt/tags/tag1.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ags/tag2.xml><?xml version="1.0" encoding="utf-8"?>
<p:tagLst xmlns:p="http://schemas.openxmlformats.org/presentationml/2006/main">
  <p:tag name="PRESENTER_SHAPETEXTINFO" val="&lt;ShapeTextInfo&gt;&lt;TableIndex row=&quot;-1&quot; col=&quot;-1&quot;&gt;&lt;linesCount val=&quot;1&quot;/&gt;&lt;lineCharCount val=&quot;29&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5701</Words>
  <Application>WPS Presentation</Application>
  <PresentationFormat>Custom</PresentationFormat>
  <Paragraphs>176</Paragraphs>
  <Slides>20</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SimSun</vt:lpstr>
      <vt:lpstr>Wingdings</vt:lpstr>
      <vt:lpstr>Times New Roman</vt:lpstr>
      <vt:lpstr>VNI-Times</vt:lpstr>
      <vt:lpstr>MS PGothic</vt:lpstr>
      <vt:lpstr>Calibri</vt:lpstr>
      <vt:lpstr>游明朝</vt:lpstr>
      <vt:lpstr>Yu Gothic UI Semilight</vt:lpstr>
      <vt:lpstr>Segoe Print</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Viet Chung</cp:lastModifiedBy>
  <cp:revision>374</cp:revision>
  <dcterms:created xsi:type="dcterms:W3CDTF">2007-10-27T08:09:00Z</dcterms:created>
  <dcterms:modified xsi:type="dcterms:W3CDTF">2025-09-06T22:35:32Z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B340E4F9FE1B47178848C81210EDD8AE_12</vt:lpwstr>
  </property>
  <property fmtid="{D5CDD505-2E9C-101B-9397-08002B2CF9AE}" pid="3" name="KSOProductBuildVer">
    <vt:lpwstr>1033-12.2.0.22549</vt:lpwstr>
  </property>
</Properties>
</file>